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471" r:id="rId3"/>
    <p:sldId id="516" r:id="rId4"/>
    <p:sldId id="640" r:id="rId5"/>
    <p:sldId id="678" r:id="rId6"/>
    <p:sldId id="676" r:id="rId7"/>
    <p:sldId id="641" r:id="rId8"/>
    <p:sldId id="700" r:id="rId9"/>
    <p:sldId id="701" r:id="rId10"/>
    <p:sldId id="643" r:id="rId11"/>
    <p:sldId id="644" r:id="rId12"/>
    <p:sldId id="645" r:id="rId13"/>
    <p:sldId id="646" r:id="rId14"/>
    <p:sldId id="647" r:id="rId15"/>
    <p:sldId id="648" r:id="rId16"/>
    <p:sldId id="675" r:id="rId17"/>
    <p:sldId id="649" r:id="rId18"/>
    <p:sldId id="650" r:id="rId19"/>
    <p:sldId id="651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79" r:id="rId28"/>
    <p:sldId id="659" r:id="rId29"/>
    <p:sldId id="660" r:id="rId30"/>
    <p:sldId id="661" r:id="rId31"/>
    <p:sldId id="662" r:id="rId32"/>
    <p:sldId id="663" r:id="rId33"/>
    <p:sldId id="680" r:id="rId34"/>
    <p:sldId id="686" r:id="rId35"/>
    <p:sldId id="689" r:id="rId36"/>
    <p:sldId id="693" r:id="rId37"/>
    <p:sldId id="690" r:id="rId38"/>
    <p:sldId id="691" r:id="rId39"/>
    <p:sldId id="692" r:id="rId40"/>
    <p:sldId id="687" r:id="rId41"/>
    <p:sldId id="688" r:id="rId42"/>
    <p:sldId id="702" r:id="rId43"/>
    <p:sldId id="698" r:id="rId44"/>
    <p:sldId id="667" r:id="rId45"/>
    <p:sldId id="668" r:id="rId46"/>
    <p:sldId id="669" r:id="rId47"/>
    <p:sldId id="670" r:id="rId48"/>
    <p:sldId id="671" r:id="rId49"/>
    <p:sldId id="672" r:id="rId50"/>
    <p:sldId id="673" r:id="rId51"/>
    <p:sldId id="674" r:id="rId52"/>
    <p:sldId id="697" r:id="rId53"/>
    <p:sldId id="696" r:id="rId54"/>
    <p:sldId id="699" r:id="rId55"/>
    <p:sldId id="682" r:id="rId56"/>
    <p:sldId id="385" r:id="rId5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C479D"/>
    <a:srgbClr val="008000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213" autoAdjust="0"/>
  </p:normalViewPr>
  <p:slideViewPr>
    <p:cSldViewPr>
      <p:cViewPr varScale="1">
        <p:scale>
          <a:sx n="106" d="100"/>
          <a:sy n="106" d="100"/>
        </p:scale>
        <p:origin x="30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2023-03-27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2023-03-27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25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01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126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04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04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88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</a:t>
            </a:r>
            <a:r>
              <a:rPr lang="en-US" altLang="ko-KR" sz="1100" b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© 2021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2023-03-27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04</a:t>
            </a:r>
            <a:r>
              <a:rPr lang="en-US" altLang="ko-KR" sz="3600" b="1">
                <a:solidFill>
                  <a:schemeClr val="bg1"/>
                </a:solidFill>
              </a:rPr>
              <a:t>. </a:t>
            </a:r>
            <a:r>
              <a:rPr lang="ko-KR" altLang="en-US" sz="3600" b="1" smtClean="0">
                <a:solidFill>
                  <a:schemeClr val="bg1"/>
                </a:solidFill>
              </a:rPr>
              <a:t>연산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추출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수집된 고객 데이터 중 주민등록번호는 고객의 나이와 생일</a:t>
            </a:r>
            <a:r>
              <a:rPr lang="en-US" altLang="ko-KR" sz="1600" dirty="0"/>
              <a:t>, </a:t>
            </a:r>
            <a:r>
              <a:rPr lang="ko-KR" altLang="en-US" sz="1600" dirty="0"/>
              <a:t>성별을 파악할 수 있는 자료가 되고</a:t>
            </a:r>
            <a:r>
              <a:rPr lang="en-US" altLang="ko-KR" sz="1600" dirty="0"/>
              <a:t>, </a:t>
            </a:r>
            <a:r>
              <a:rPr lang="ko-KR" altLang="en-US" sz="1600" dirty="0"/>
              <a:t>우편번호와 주소를 통해 고객이 거주하고 있는 지역을 분석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고객 관리 문제에 고객의 나이와 생일</a:t>
            </a:r>
            <a:r>
              <a:rPr lang="en-US" altLang="ko-KR" sz="1600" dirty="0"/>
              <a:t>, </a:t>
            </a:r>
            <a:r>
              <a:rPr lang="ko-KR" altLang="en-US" sz="1600" dirty="0"/>
              <a:t>성별</a:t>
            </a:r>
            <a:r>
              <a:rPr lang="en-US" altLang="ko-KR" sz="1600" dirty="0"/>
              <a:t>, </a:t>
            </a:r>
            <a:r>
              <a:rPr lang="ko-KR" altLang="en-US" sz="1600" dirty="0"/>
              <a:t>지역</a:t>
            </a:r>
            <a:r>
              <a:rPr lang="en-US" altLang="ko-KR" sz="1600" dirty="0"/>
              <a:t>, </a:t>
            </a:r>
            <a:r>
              <a:rPr lang="ko-KR" altLang="en-US" sz="1600" dirty="0"/>
              <a:t>도시를 활용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이를 위해서 </a:t>
            </a:r>
            <a:r>
              <a:rPr lang="ko-KR" altLang="en-US" sz="1600" dirty="0" err="1"/>
              <a:t>주민등록번</a:t>
            </a:r>
            <a:r>
              <a:rPr lang="ko-KR" altLang="en-US" sz="1600" dirty="0"/>
              <a:t> 호</a:t>
            </a:r>
            <a:r>
              <a:rPr lang="en-US" altLang="ko-KR" sz="1600" dirty="0"/>
              <a:t>, </a:t>
            </a:r>
            <a:r>
              <a:rPr lang="ko-KR" altLang="en-US" sz="1600" dirty="0"/>
              <a:t>우편번호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주소를 중요한 정보 요소로 추출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16833"/>
            <a:ext cx="3917324" cy="21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7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연결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그래프나 표를 사용하면 정보의 의미와 관계를 더 효과적으로 나타낼 수 있음</a:t>
            </a:r>
            <a:endParaRPr lang="en-US" altLang="ko-KR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9"/>
            <a:ext cx="5958256" cy="1583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48"/>
          <a:stretch/>
        </p:blipFill>
        <p:spPr>
          <a:xfrm>
            <a:off x="1403648" y="4004499"/>
            <a:ext cx="4920248" cy="23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연결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컴퓨터의 많은 장치를 기능별로 분류하고 단순화하여 표현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 구매를 위한 정보 추상화하는 실습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12" y="1988841"/>
            <a:ext cx="7381875" cy="428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56993"/>
            <a:ext cx="45415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2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연결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컴퓨터를 구매할 때 고려해야 할 정보를 먼저 수집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수집한 장치 정보 중에서 주요 정보만 추출 → 컴퓨터의 주요 장치인 </a:t>
            </a:r>
            <a:r>
              <a:rPr lang="en-US" altLang="ko-KR" sz="1600" dirty="0"/>
              <a:t>CPU, </a:t>
            </a:r>
            <a:r>
              <a:rPr lang="ko-KR" altLang="en-US" sz="1600" dirty="0"/>
              <a:t>메모리</a:t>
            </a:r>
            <a:r>
              <a:rPr lang="en-US" altLang="ko-KR" sz="1600" dirty="0"/>
              <a:t>, </a:t>
            </a:r>
            <a:r>
              <a:rPr lang="ko-KR" altLang="en-US" sz="1600" dirty="0"/>
              <a:t>메인보드</a:t>
            </a:r>
            <a:r>
              <a:rPr lang="en-US" altLang="ko-KR" sz="1600" dirty="0"/>
              <a:t>, </a:t>
            </a:r>
            <a:r>
              <a:rPr lang="ko-KR" altLang="en-US" sz="1600" dirty="0"/>
              <a:t>케이스</a:t>
            </a:r>
            <a:r>
              <a:rPr lang="en-US" altLang="ko-KR" sz="1600" dirty="0"/>
              <a:t>, </a:t>
            </a:r>
            <a:r>
              <a:rPr lang="ko-KR" altLang="en-US" sz="1600" dirty="0"/>
              <a:t>파워를 추출해 다른 색상으로 표시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12" y="1988841"/>
            <a:ext cx="7381875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816420"/>
            <a:ext cx="3241778" cy="2472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2" y="3795444"/>
            <a:ext cx="3268469" cy="251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9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연결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정</a:t>
            </a:r>
            <a:r>
              <a:rPr lang="en-US" altLang="ko-KR" sz="1600" dirty="0"/>
              <a:t>n </a:t>
            </a:r>
            <a:r>
              <a:rPr lang="ko-KR" altLang="en-US" sz="1600" dirty="0"/>
              <a:t>각형의 한 내각의 크기와 외각의 크기는 다음의 수식 이용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이동 거리와 회전 각도를 알려주면 로봇이 움직이는 경로를 따라 선을 그림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57" y="1946735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052"/>
          <a:stretch/>
        </p:blipFill>
        <p:spPr>
          <a:xfrm>
            <a:off x="1567391" y="2998278"/>
            <a:ext cx="7037057" cy="628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240322"/>
            <a:ext cx="3208020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0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추상화 과정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정보의 연결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한 변의 길이만큼 이동한 후 외각의 크기만큼 회전하는 동작을 </a:t>
            </a:r>
            <a:r>
              <a:rPr lang="ko-KR" altLang="en-US" sz="1600" dirty="0" err="1"/>
              <a:t>꼭짓점의</a:t>
            </a:r>
            <a:r>
              <a:rPr lang="ko-KR" altLang="en-US" sz="1600" dirty="0"/>
              <a:t> 개수</a:t>
            </a:r>
            <a:r>
              <a:rPr lang="en-US" altLang="ko-KR" sz="1600" dirty="0"/>
              <a:t>(n)</a:t>
            </a:r>
            <a:r>
              <a:rPr lang="ko-KR" altLang="en-US" sz="1600" dirty="0"/>
              <a:t>만큼 반복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57" y="1946735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02535"/>
            <a:ext cx="6251572" cy="36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6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/>
              <a:t>연산자</a:t>
            </a:r>
            <a:endParaRPr lang="ko-KR" altLang="en-US" sz="4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35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연산자</a:t>
            </a:r>
            <a:r>
              <a:rPr lang="ko-KR" altLang="en-US" sz="1600" dirty="0"/>
              <a:t>와 </a:t>
            </a:r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피연산자</a:t>
            </a:r>
            <a:r>
              <a:rPr lang="ko-KR" altLang="en-US" sz="1600" dirty="0" err="1"/>
              <a:t>로</a:t>
            </a:r>
            <a:r>
              <a:rPr lang="ko-KR" altLang="en-US" sz="1600" dirty="0"/>
              <a:t> 이루어지는 계산식을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수식</a:t>
            </a:r>
            <a:r>
              <a:rPr lang="ko-KR" altLang="en-US" sz="1600" dirty="0"/>
              <a:t>이라고 부름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프로그래밍에는 사칙연산을 비롯한 다양한 산술 연산자와 비교 연산자</a:t>
            </a:r>
            <a:r>
              <a:rPr lang="en-US" altLang="ko-KR" sz="1600" dirty="0"/>
              <a:t>, </a:t>
            </a:r>
            <a:r>
              <a:rPr lang="ko-KR" altLang="en-US" sz="1600" dirty="0"/>
              <a:t>논리 연산자</a:t>
            </a:r>
            <a:r>
              <a:rPr lang="en-US" altLang="ko-KR" sz="1600" dirty="0"/>
              <a:t>, </a:t>
            </a:r>
            <a:r>
              <a:rPr lang="ko-KR" altLang="en-US" sz="1600" dirty="0"/>
              <a:t>대입 연산자 등을 사용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16833"/>
            <a:ext cx="7324725" cy="828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655361"/>
            <a:ext cx="4235836" cy="18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1">
              <a:buClr>
                <a:srgbClr val="3C479D"/>
              </a:buClr>
            </a:pPr>
            <a:r>
              <a:rPr lang="ko-KR" altLang="en-US" sz="1800" b="1" dirty="0"/>
              <a:t>산술 연산자</a:t>
            </a:r>
            <a:endParaRPr lang="en-US" altLang="ko-KR" sz="1800" b="1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산술 연산자에는 덧셈</a:t>
            </a:r>
            <a:r>
              <a:rPr lang="en-US" altLang="ko-KR" sz="1600" dirty="0"/>
              <a:t>(+), </a:t>
            </a:r>
            <a:r>
              <a:rPr lang="ko-KR" altLang="en-US" sz="1600" dirty="0"/>
              <a:t>뺄셈</a:t>
            </a:r>
            <a:r>
              <a:rPr lang="en-US" altLang="ko-KR" sz="1600" dirty="0"/>
              <a:t>(-), </a:t>
            </a:r>
            <a:r>
              <a:rPr lang="ko-KR" altLang="en-US" sz="1600" dirty="0"/>
              <a:t>곱셈</a:t>
            </a:r>
            <a:r>
              <a:rPr lang="en-US" altLang="ko-KR" sz="1600" dirty="0"/>
              <a:t>(*), </a:t>
            </a:r>
            <a:r>
              <a:rPr lang="ko-KR" altLang="en-US" sz="1600" dirty="0"/>
              <a:t>나눗셈</a:t>
            </a:r>
            <a:r>
              <a:rPr lang="en-US" altLang="ko-KR" sz="1600" dirty="0"/>
              <a:t>(/)</a:t>
            </a:r>
            <a:r>
              <a:rPr lang="ko-KR" altLang="en-US" sz="1600" dirty="0"/>
              <a:t>의 사칙연산 외에도 몫 </a:t>
            </a:r>
            <a:r>
              <a:rPr lang="en-US" altLang="ko-KR" sz="1600" dirty="0"/>
              <a:t>(//)</a:t>
            </a:r>
            <a:r>
              <a:rPr lang="ko-KR" altLang="en-US" sz="1600" dirty="0"/>
              <a:t>과 나머지</a:t>
            </a:r>
            <a:r>
              <a:rPr lang="en-US" altLang="ko-KR" sz="1600" dirty="0"/>
              <a:t>(%)</a:t>
            </a:r>
            <a:r>
              <a:rPr lang="ko-KR" altLang="en-US" sz="1600" dirty="0"/>
              <a:t>를 구하거나 제곱을 구하는 지수</a:t>
            </a:r>
            <a:r>
              <a:rPr lang="en-US" altLang="ko-KR" sz="1600" dirty="0"/>
              <a:t>(**) </a:t>
            </a:r>
            <a:r>
              <a:rPr lang="ko-KR" altLang="en-US" sz="1600" dirty="0"/>
              <a:t>연산도 포함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 TIP </a:t>
            </a:r>
            <a:r>
              <a:rPr lang="ko-KR" altLang="en-US" sz="1200" dirty="0"/>
              <a:t>산술 연산자 사이에서는 지수</a:t>
            </a:r>
            <a:r>
              <a:rPr lang="en-US" altLang="ko-KR" sz="1200" dirty="0"/>
              <a:t>(**), </a:t>
            </a:r>
            <a:r>
              <a:rPr lang="ko-KR" altLang="en-US" sz="1200" dirty="0"/>
              <a:t>곱셈 </a:t>
            </a:r>
            <a:r>
              <a:rPr lang="en-US" altLang="ko-KR" sz="1200" dirty="0"/>
              <a:t>·</a:t>
            </a:r>
            <a:r>
              <a:rPr lang="ko-KR" altLang="en-US" sz="1200" dirty="0"/>
              <a:t>나눗셈 </a:t>
            </a:r>
            <a:r>
              <a:rPr lang="en-US" altLang="ko-KR" sz="1200" dirty="0"/>
              <a:t>·</a:t>
            </a:r>
            <a:r>
              <a:rPr lang="ko-KR" altLang="en-US" sz="1200" dirty="0"/>
              <a:t>몫 </a:t>
            </a:r>
            <a:r>
              <a:rPr lang="en-US" altLang="ko-KR" sz="1200" dirty="0"/>
              <a:t>·</a:t>
            </a:r>
            <a:r>
              <a:rPr lang="ko-KR" altLang="en-US" sz="1200" dirty="0"/>
              <a:t>나머지</a:t>
            </a:r>
            <a:r>
              <a:rPr lang="en-US" altLang="ko-KR" sz="1200" dirty="0"/>
              <a:t>(*, /, //, %), </a:t>
            </a:r>
            <a:r>
              <a:rPr lang="ko-KR" altLang="en-US" sz="1200" dirty="0"/>
              <a:t>덧셈 </a:t>
            </a:r>
            <a:r>
              <a:rPr lang="en-US" altLang="ko-KR" sz="1200" dirty="0"/>
              <a:t>·</a:t>
            </a:r>
            <a:r>
              <a:rPr lang="ko-KR" altLang="en-US" sz="1200" dirty="0"/>
              <a:t>뺄셈</a:t>
            </a:r>
            <a:r>
              <a:rPr lang="en-US" altLang="ko-KR" sz="1200" dirty="0"/>
              <a:t>(+, -) </a:t>
            </a:r>
            <a:r>
              <a:rPr lang="ko-KR" altLang="en-US" sz="1200" dirty="0"/>
              <a:t>연산자의 순서로 우선순위가 정해짐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08920"/>
            <a:ext cx="5365848" cy="31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42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산술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나눠지는 수와 나누는 수를 </a:t>
            </a:r>
            <a:r>
              <a:rPr lang="ko-KR" altLang="en-US" sz="1600" dirty="0" err="1"/>
              <a:t>정수형으로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변수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에 각각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몫과 나머지 계산 수식을 실행한 결과를 화면에 출력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1"/>
            <a:ext cx="739140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533"/>
          <a:stretch/>
        </p:blipFill>
        <p:spPr>
          <a:xfrm>
            <a:off x="1547664" y="2890317"/>
            <a:ext cx="7056784" cy="106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329"/>
          <a:stretch/>
        </p:blipFill>
        <p:spPr>
          <a:xfrm>
            <a:off x="1560449" y="4322037"/>
            <a:ext cx="7043999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1484784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추상화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산술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원의 면적은 </a:t>
            </a:r>
            <a:r>
              <a:rPr lang="en-US" altLang="ko-KR" sz="1600" dirty="0"/>
              <a:t>s = </a:t>
            </a:r>
            <a:r>
              <a:rPr lang="el-GR" altLang="ko-KR" sz="1600" dirty="0"/>
              <a:t>π</a:t>
            </a:r>
            <a:r>
              <a:rPr lang="en-US" altLang="ko-KR" sz="1600" dirty="0"/>
              <a:t>*r*r</a:t>
            </a: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원의 반지름을 </a:t>
            </a:r>
            <a:r>
              <a:rPr lang="ko-KR" altLang="en-US" sz="1600" dirty="0" err="1"/>
              <a:t>실수형으로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변수 </a:t>
            </a:r>
            <a:r>
              <a:rPr lang="en-US" altLang="ko-KR" sz="1600" dirty="0"/>
              <a:t>radius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3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공식에 맞게 수식을 작성하고 계산한 원의 면적을 변수 </a:t>
            </a:r>
            <a:r>
              <a:rPr lang="en-US" altLang="ko-KR" sz="1600" dirty="0"/>
              <a:t>area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원의 면적 </a:t>
            </a:r>
            <a:r>
              <a:rPr lang="en-US" altLang="ko-KR" sz="1600" dirty="0"/>
              <a:t>area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실수형</a:t>
            </a:r>
            <a:r>
              <a:rPr lang="ko-KR" altLang="en-US" sz="1600" dirty="0"/>
              <a:t> 포맷 코드를 사용하여 화면에 출력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53851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122"/>
          <a:stretch/>
        </p:blipFill>
        <p:spPr>
          <a:xfrm>
            <a:off x="1527923" y="3418941"/>
            <a:ext cx="7004518" cy="60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808" b="10673"/>
          <a:stretch/>
        </p:blipFill>
        <p:spPr>
          <a:xfrm>
            <a:off x="1523275" y="4482342"/>
            <a:ext cx="7009166" cy="3148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4242"/>
          <a:stretch/>
        </p:blipFill>
        <p:spPr>
          <a:xfrm>
            <a:off x="1518397" y="5480707"/>
            <a:ext cx="7014044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smtClean="0"/>
              <a:t>비교 </a:t>
            </a:r>
            <a:r>
              <a:rPr lang="ko-KR" altLang="en-US" sz="1800" b="1" dirty="0"/>
              <a:t>연산자</a:t>
            </a:r>
            <a:endParaRPr lang="en-US" altLang="ko-KR" sz="1800" b="1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ko-KR" altLang="en-US" sz="1600" err="1"/>
              <a:t>피연산자를</a:t>
            </a:r>
            <a:r>
              <a:rPr lang="ko-KR" altLang="en-US" sz="1600"/>
              <a:t> </a:t>
            </a:r>
            <a:r>
              <a:rPr lang="ko-KR" altLang="en-US" sz="1600" smtClean="0"/>
              <a:t>비교하여 참이나 거짓으로 </a:t>
            </a:r>
            <a:r>
              <a:rPr lang="ko-KR" altLang="en-US" sz="1600" dirty="0"/>
              <a:t>판별하는 수식</a:t>
            </a:r>
            <a:r>
              <a:rPr lang="en-US" altLang="ko-KR" sz="1600" dirty="0"/>
              <a:t>(</a:t>
            </a:r>
            <a:r>
              <a:rPr lang="ko-KR" altLang="en-US" sz="1600" dirty="0"/>
              <a:t>조건식</a:t>
            </a:r>
            <a:r>
              <a:rPr lang="en-US" altLang="ko-KR" sz="1600" dirty="0"/>
              <a:t>)</a:t>
            </a:r>
            <a:r>
              <a:rPr lang="ko-KR" altLang="en-US" sz="1600"/>
              <a:t>에 </a:t>
            </a:r>
            <a:r>
              <a:rPr lang="ko-KR" altLang="en-US" sz="1600" smtClean="0"/>
              <a:t>사용</a:t>
            </a:r>
            <a:endParaRPr lang="en-US" altLang="ko-KR" sz="1600" smtClean="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ko-KR" altLang="en-US" sz="1400" smtClean="0"/>
              <a:t>연산 </a:t>
            </a:r>
            <a:r>
              <a:rPr lang="ko-KR" altLang="en-US" sz="1400"/>
              <a:t>결과는 문자열로 </a:t>
            </a:r>
            <a:r>
              <a:rPr lang="en-US" altLang="ko-KR" sz="1400"/>
              <a:t>'True' </a:t>
            </a:r>
            <a:r>
              <a:rPr lang="ko-KR" altLang="en-US" sz="1400"/>
              <a:t>또는 </a:t>
            </a:r>
            <a:r>
              <a:rPr lang="en-US" altLang="ko-KR" sz="1400"/>
              <a:t>'False' </a:t>
            </a:r>
            <a:r>
              <a:rPr lang="ko-KR" altLang="en-US" sz="1400"/>
              <a:t>중에 하나로 표시</a:t>
            </a:r>
            <a:endParaRPr lang="en-US" altLang="ko-KR" sz="140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ko-KR" altLang="en-US" sz="1400" smtClean="0"/>
              <a:t>연산 </a:t>
            </a:r>
            <a:r>
              <a:rPr lang="ko-KR" altLang="en-US" sz="1400"/>
              <a:t>결과는 숫자로 </a:t>
            </a:r>
            <a:r>
              <a:rPr lang="en-US" altLang="ko-KR" sz="1400" smtClean="0"/>
              <a:t>1(True</a:t>
            </a:r>
            <a:r>
              <a:rPr lang="en-US" altLang="ko-KR" sz="1400"/>
              <a:t>) </a:t>
            </a:r>
            <a:r>
              <a:rPr lang="ko-KR" altLang="en-US" sz="1400"/>
              <a:t>또는 </a:t>
            </a:r>
            <a:r>
              <a:rPr lang="en-US" altLang="ko-KR" sz="1400" smtClean="0"/>
              <a:t>0(False</a:t>
            </a:r>
            <a:r>
              <a:rPr lang="en-US" altLang="ko-KR" sz="1400"/>
              <a:t>) </a:t>
            </a:r>
            <a:r>
              <a:rPr lang="ko-KR" altLang="en-US" sz="1400"/>
              <a:t>중에 하나로 </a:t>
            </a:r>
            <a:r>
              <a:rPr lang="ko-KR" altLang="en-US" sz="1400" smtClean="0"/>
              <a:t>표시</a:t>
            </a:r>
            <a:endParaRPr lang="en-US" altLang="ko-KR" sz="14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500" b="1" dirty="0">
                <a:solidFill>
                  <a:schemeClr val="accent2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400" dirty="0"/>
              <a:t>비교 연산자는 </a:t>
            </a:r>
            <a:r>
              <a:rPr lang="ko-KR" altLang="en-US" sz="1400" b="1" dirty="0"/>
              <a:t>관계 연산자</a:t>
            </a:r>
            <a:r>
              <a:rPr lang="ko-KR" altLang="en-US" sz="1400" dirty="0"/>
              <a:t>라고도 부름</a:t>
            </a:r>
            <a:endParaRPr lang="en-US" altLang="ko-KR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284984"/>
            <a:ext cx="5040560" cy="24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9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비교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영화관에서 </a:t>
            </a:r>
            <a:r>
              <a:rPr lang="en-US" altLang="ko-KR" sz="1600" dirty="0"/>
              <a:t>17</a:t>
            </a:r>
            <a:r>
              <a:rPr lang="ko-KR" altLang="en-US" sz="1600" dirty="0"/>
              <a:t>세 이상 관람 가능한 영화를 판매한다고 가정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나이를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변수 </a:t>
            </a:r>
            <a:r>
              <a:rPr lang="en-US" altLang="ko-KR" sz="1600" dirty="0"/>
              <a:t>age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비교 연산자를 이용하여 관람 가능한 나이인지 판단해서 출력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5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정수를 하나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그 수가 </a:t>
            </a:r>
            <a:r>
              <a:rPr lang="en-US" altLang="ko-KR" sz="1600" dirty="0"/>
              <a:t>3</a:t>
            </a:r>
            <a:r>
              <a:rPr lang="ko-KR" altLang="en-US" sz="1600" dirty="0"/>
              <a:t>의 배수이면 ‘</a:t>
            </a:r>
            <a:r>
              <a:rPr lang="en-US" altLang="ko-KR" sz="1600" dirty="0"/>
              <a:t>True’</a:t>
            </a:r>
            <a:r>
              <a:rPr lang="ko-KR" altLang="en-US" sz="1600" dirty="0"/>
              <a:t>를 출력하는 프로그램을 작성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9"/>
            <a:ext cx="739140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407"/>
          <a:stretch/>
        </p:blipFill>
        <p:spPr>
          <a:xfrm>
            <a:off x="1594726" y="3321481"/>
            <a:ext cx="6937714" cy="61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789"/>
          <a:stretch/>
        </p:blipFill>
        <p:spPr>
          <a:xfrm>
            <a:off x="1594727" y="4270231"/>
            <a:ext cx="6937714" cy="619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5021641"/>
            <a:ext cx="73818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9694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비교 연산자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정수를 하나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변수 </a:t>
            </a:r>
            <a:r>
              <a:rPr lang="en-US" altLang="ko-KR" sz="1600" dirty="0"/>
              <a:t>x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입력한 정수 </a:t>
            </a:r>
            <a:r>
              <a:rPr lang="en-US" altLang="ko-KR" sz="1600" dirty="0"/>
              <a:t>x</a:t>
            </a:r>
            <a:r>
              <a:rPr lang="ko-KR" altLang="en-US" sz="1600" dirty="0"/>
              <a:t>를 </a:t>
            </a:r>
            <a:r>
              <a:rPr lang="en-US" altLang="ko-KR" sz="1600" dirty="0"/>
              <a:t>3</a:t>
            </a:r>
            <a:r>
              <a:rPr lang="ko-KR" altLang="en-US" sz="1600" dirty="0"/>
              <a:t>으로 나누어 나머지를 변수 </a:t>
            </a:r>
            <a:r>
              <a:rPr lang="en-US" altLang="ko-KR" sz="1600" dirty="0"/>
              <a:t>remain</a:t>
            </a:r>
            <a:r>
              <a:rPr lang="ko-KR" altLang="en-US" sz="1600" dirty="0"/>
              <a:t>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7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변수 </a:t>
            </a:r>
            <a:r>
              <a:rPr lang="en-US" altLang="ko-KR" sz="1600" dirty="0"/>
              <a:t>remain</a:t>
            </a:r>
            <a:r>
              <a:rPr lang="ko-KR" altLang="en-US" sz="1600" dirty="0"/>
              <a:t>에 저장된 값이 </a:t>
            </a:r>
            <a:r>
              <a:rPr lang="en-US" altLang="ko-KR" sz="1600" dirty="0"/>
              <a:t>0</a:t>
            </a:r>
            <a:r>
              <a:rPr lang="ko-KR" altLang="en-US" sz="1600" dirty="0"/>
              <a:t>인지 비교 연산자를 이용해서 확인 후 출력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endParaRPr lang="en-US" altLang="ko-KR" sz="1500" b="1" smtClean="0">
              <a:solidFill>
                <a:srgbClr val="C00000"/>
              </a:solidFill>
            </a:endParaRPr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smtClean="0">
                <a:solidFill>
                  <a:srgbClr val="C00000"/>
                </a:solidFill>
              </a:rPr>
              <a:t> </a:t>
            </a:r>
            <a:r>
              <a:rPr lang="en-US" altLang="ko-KR" sz="1500" b="1" dirty="0">
                <a:solidFill>
                  <a:srgbClr val="C00000"/>
                </a:solidFill>
              </a:rPr>
              <a:t>TIP </a:t>
            </a:r>
            <a:r>
              <a:rPr lang="ko-KR" altLang="en-US" sz="1400" dirty="0"/>
              <a:t>‘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==</a:t>
            </a:r>
            <a:r>
              <a:rPr lang="en-US" altLang="ko-KR" sz="1400" dirty="0"/>
              <a:t>’</a:t>
            </a:r>
            <a:r>
              <a:rPr lang="ko-KR" altLang="en-US" sz="1400" dirty="0"/>
              <a:t>는 ‘</a:t>
            </a:r>
            <a:r>
              <a:rPr lang="ko-KR" altLang="en-US" sz="1400" dirty="0" err="1"/>
              <a:t>같다’를</a:t>
            </a:r>
            <a:r>
              <a:rPr lang="ko-KR" altLang="en-US" sz="1400" dirty="0"/>
              <a:t> 의미하는 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비교 연산자</a:t>
            </a:r>
            <a:r>
              <a:rPr lang="ko-KR" altLang="en-US" sz="1400" dirty="0"/>
              <a:t>이고</a:t>
            </a:r>
            <a:r>
              <a:rPr lang="en-US" altLang="ko-KR" sz="1400" dirty="0"/>
              <a:t>, ‘=’</a:t>
            </a:r>
            <a:r>
              <a:rPr lang="ko-KR" altLang="en-US" sz="1400" dirty="0"/>
              <a:t>는 변수에 값을 저장하는 대입 연산</a:t>
            </a:r>
            <a:endParaRPr lang="en-US" altLang="ko-KR" sz="15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136"/>
          <a:stretch/>
        </p:blipFill>
        <p:spPr>
          <a:xfrm>
            <a:off x="1600933" y="2376499"/>
            <a:ext cx="7003515" cy="6191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26" b="-7005"/>
          <a:stretch/>
        </p:blipFill>
        <p:spPr>
          <a:xfrm>
            <a:off x="1623948" y="3329068"/>
            <a:ext cx="6980500" cy="315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125"/>
          <a:stretch/>
        </p:blipFill>
        <p:spPr>
          <a:xfrm>
            <a:off x="1627561" y="3992563"/>
            <a:ext cx="6976887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8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/>
              <a:t>논리 연산자</a:t>
            </a:r>
            <a:endParaRPr lang="en-US" altLang="ko-KR" sz="1800" b="1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개 이상의 조건이 결합되어 전체 식의 </a:t>
            </a:r>
            <a:r>
              <a:rPr lang="en-US" altLang="ko-KR" sz="1600" dirty="0"/>
              <a:t>True</a:t>
            </a:r>
            <a:r>
              <a:rPr lang="ko-KR" altLang="en-US" sz="1600" dirty="0"/>
              <a:t>와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판단하는 형태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30" y="2420889"/>
            <a:ext cx="6774180" cy="30861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42445"/>
              </p:ext>
            </p:extLst>
          </p:nvPr>
        </p:nvGraphicFramePr>
        <p:xfrm>
          <a:off x="3923928" y="5408352"/>
          <a:ext cx="259228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63130358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1868515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655873651"/>
                    </a:ext>
                  </a:extLst>
                </a:gridCol>
              </a:tblGrid>
              <a:tr h="272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y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result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67580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14920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007007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0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821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03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477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논리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점수가 </a:t>
            </a:r>
            <a:r>
              <a:rPr lang="en-US" altLang="ko-KR" sz="1600" dirty="0"/>
              <a:t>60</a:t>
            </a:r>
            <a:r>
              <a:rPr lang="ko-KR" altLang="en-US" sz="1600" dirty="0"/>
              <a:t>점 미만이거나 결석이 </a:t>
            </a:r>
            <a:r>
              <a:rPr lang="en-US" altLang="ko-KR" sz="1600" dirty="0"/>
              <a:t>4</a:t>
            </a:r>
            <a:r>
              <a:rPr lang="ko-KR" altLang="en-US" sz="1600" dirty="0"/>
              <a:t>회 이상이면 </a:t>
            </a:r>
            <a:r>
              <a:rPr lang="en-US" altLang="ko-KR" sz="1600" dirty="0"/>
              <a:t>F </a:t>
            </a:r>
            <a:r>
              <a:rPr lang="ko-KR" altLang="en-US" sz="1600" dirty="0"/>
              <a:t>학점으로 판정하는 프로그램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점수와 결석 횟수를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변수에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논리 연산자를 활용한 수식으로 </a:t>
            </a:r>
            <a:r>
              <a:rPr lang="en-US" altLang="ko-KR" sz="1600" dirty="0"/>
              <a:t>F </a:t>
            </a:r>
            <a:r>
              <a:rPr lang="ko-KR" altLang="en-US" sz="1600" dirty="0"/>
              <a:t>학점 여부를 판단해서 출력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1"/>
            <a:ext cx="7372350" cy="400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017"/>
          <a:stretch/>
        </p:blipFill>
        <p:spPr>
          <a:xfrm>
            <a:off x="1547664" y="3407587"/>
            <a:ext cx="6984776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143"/>
          <a:stretch/>
        </p:blipFill>
        <p:spPr>
          <a:xfrm>
            <a:off x="1547665" y="5216858"/>
            <a:ext cx="698477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3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논리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아이디와 비밀번호를 입력하고 로그인할 수 있는지 알려주는 프로그램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가입할 때 사용한 아이디와 비밀번호를 임의로 정해서 변수에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로그인하려는 아이디와 비밀번호를 입력하고 변수에 각각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아이디와 비밀번호가 모두 일치하는지 판단해서 로그인 여부를 출력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05909"/>
            <a:ext cx="739140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649"/>
          <a:stretch/>
        </p:blipFill>
        <p:spPr>
          <a:xfrm>
            <a:off x="1556194" y="3366400"/>
            <a:ext cx="7048254" cy="571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528"/>
          <a:stretch/>
        </p:blipFill>
        <p:spPr>
          <a:xfrm>
            <a:off x="1565719" y="4271558"/>
            <a:ext cx="7038729" cy="1019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3228"/>
          <a:stretch/>
        </p:blipFill>
        <p:spPr>
          <a:xfrm>
            <a:off x="1553073" y="5624391"/>
            <a:ext cx="70513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8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smtClean="0"/>
              <a:t>[</a:t>
            </a:r>
            <a:r>
              <a:rPr lang="ko-KR" altLang="en-US" sz="2000" smtClean="0"/>
              <a:t>문제</a:t>
            </a:r>
            <a:r>
              <a:rPr lang="en-US" altLang="ko-KR" sz="2000" smtClean="0"/>
              <a:t>]</a:t>
            </a:r>
            <a:endParaRPr lang="en-US" altLang="ko-KR" sz="2000"/>
          </a:p>
          <a:p>
            <a:pPr marL="609600" lvl="1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eriod"/>
            </a:pPr>
            <a:r>
              <a:rPr lang="ko-KR" altLang="en-US" sz="1600" b="1" smtClean="0"/>
              <a:t>아래</a:t>
            </a:r>
            <a:r>
              <a:rPr lang="ko-KR" altLang="ko-KR" sz="1600" b="1" smtClean="0">
                <a:latin typeface="+mn-ea"/>
              </a:rPr>
              <a:t> 코드</a:t>
            </a:r>
            <a:r>
              <a:rPr lang="ko-KR" altLang="en-US" sz="1600" b="1" smtClean="0">
                <a:latin typeface="+mn-ea"/>
              </a:rPr>
              <a:t>의 실행 결과를 우측에 적으시오</a:t>
            </a:r>
            <a:r>
              <a:rPr lang="en-US" altLang="ko-KR" sz="1600" b="1" smtClean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600" smtClean="0">
                <a:latin typeface="+mn-ea"/>
              </a:rPr>
              <a:t>    </a:t>
            </a:r>
          </a:p>
          <a:p>
            <a:pPr marL="447675" lvl="2" indent="0">
              <a:buNone/>
            </a:pPr>
            <a:endParaRPr lang="en-US" altLang="ko-KR" sz="1600">
              <a:latin typeface="+mn-ea"/>
            </a:endParaRPr>
          </a:p>
          <a:p>
            <a:pPr marL="447675" lvl="2" indent="0">
              <a:buNone/>
            </a:pPr>
            <a:r>
              <a:rPr lang="ko-KR" altLang="ko-KR" sz="1600" smtClean="0">
                <a:latin typeface="+mn-ea"/>
              </a:rPr>
              <a:t>① </a:t>
            </a:r>
            <a:r>
              <a:rPr lang="en-US" altLang="ko-KR" sz="1600" smtClean="0">
                <a:latin typeface="+mn-ea"/>
              </a:rPr>
              <a:t>print(a == b)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smtClean="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</a:p>
          <a:p>
            <a:pPr marL="447675" lvl="2" indent="0">
              <a:buNone/>
            </a:pPr>
            <a:r>
              <a:rPr lang="ko-KR" altLang="ko-KR" sz="1600" smtClean="0">
                <a:latin typeface="+mn-ea"/>
              </a:rPr>
              <a:t>② </a:t>
            </a:r>
            <a:r>
              <a:rPr lang="en-US" altLang="ko-KR" sz="1600">
                <a:latin typeface="+mn-ea"/>
              </a:rPr>
              <a:t>print</a:t>
            </a:r>
            <a:r>
              <a:rPr lang="en-US" altLang="ko-KR" sz="1600" smtClean="0">
                <a:latin typeface="+mn-ea"/>
              </a:rPr>
              <a:t>("%s" %(a != b)) 	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ko-KR" altLang="ko-KR" sz="1600" u="sng">
              <a:latin typeface="+mn-ea"/>
            </a:endParaRPr>
          </a:p>
          <a:p>
            <a:pPr marL="447675" lvl="2" indent="0">
              <a:buNone/>
            </a:pPr>
            <a:r>
              <a:rPr lang="ko-KR" altLang="ko-KR" sz="1600" smtClean="0">
                <a:latin typeface="+mn-ea"/>
              </a:rPr>
              <a:t>③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print</a:t>
            </a:r>
            <a:r>
              <a:rPr lang="en-US" altLang="ko-KR" sz="1600" smtClean="0">
                <a:latin typeface="+mn-ea"/>
              </a:rPr>
              <a:t>("%d" %(a &lt;= b))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en-US" altLang="ko-KR" sz="1600" u="sng" smtClean="0">
              <a:latin typeface="+mn-ea"/>
            </a:endParaRPr>
          </a:p>
          <a:p>
            <a:pPr marL="447675" lvl="2" indent="0">
              <a:buNone/>
            </a:pPr>
            <a:endParaRPr lang="en-US" altLang="ko-KR" sz="1600" b="1" u="sng">
              <a:latin typeface="+mn-ea"/>
            </a:endParaRPr>
          </a:p>
          <a:p>
            <a:pPr marL="609600" lvl="1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eriod"/>
            </a:pPr>
            <a:r>
              <a:rPr lang="ko-KR" altLang="en-US" sz="1600" b="1"/>
              <a:t>아래</a:t>
            </a:r>
            <a:r>
              <a:rPr lang="ko-KR" altLang="ko-KR" sz="1600" b="1">
                <a:latin typeface="+mn-ea"/>
              </a:rPr>
              <a:t> 코드</a:t>
            </a:r>
            <a:r>
              <a:rPr lang="ko-KR" altLang="en-US" sz="1600" b="1">
                <a:latin typeface="+mn-ea"/>
              </a:rPr>
              <a:t> 이후에 실행될 각 항의 코드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실행 결과를 우측에 적으시오</a:t>
            </a:r>
            <a:r>
              <a:rPr lang="en-US" altLang="ko-KR" sz="1600" b="1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600">
                <a:latin typeface="+mn-ea"/>
              </a:rPr>
              <a:t>    </a:t>
            </a:r>
            <a:endParaRPr lang="en-US" altLang="ko-KR" sz="1600" smtClean="0">
              <a:latin typeface="+mn-ea"/>
            </a:endParaRPr>
          </a:p>
          <a:p>
            <a:pPr marL="447675" lvl="2" indent="0">
              <a:buNone/>
            </a:pPr>
            <a:endParaRPr lang="en-US" altLang="ko-KR" sz="1600" smtClean="0">
              <a:latin typeface="+mn-ea"/>
            </a:endParaRPr>
          </a:p>
          <a:p>
            <a:pPr marL="447675" lvl="2" indent="0">
              <a:buNone/>
            </a:pPr>
            <a:r>
              <a:rPr lang="ko-KR" altLang="ko-KR" sz="1600" smtClean="0">
                <a:latin typeface="+mn-ea"/>
              </a:rPr>
              <a:t>① </a:t>
            </a:r>
            <a:r>
              <a:rPr lang="en-US" altLang="ko-KR" sz="1600" smtClean="0">
                <a:latin typeface="+mn-ea"/>
              </a:rPr>
              <a:t>print((x </a:t>
            </a:r>
            <a:r>
              <a:rPr lang="en-US" altLang="ko-KR" sz="1600">
                <a:latin typeface="+mn-ea"/>
              </a:rPr>
              <a:t>== </a:t>
            </a:r>
            <a:r>
              <a:rPr lang="en-US" altLang="ko-KR" sz="1600" smtClean="0">
                <a:latin typeface="+mn-ea"/>
              </a:rPr>
              <a:t>y) or (abs(x) == abs(y)))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en-US" altLang="ko-KR" sz="1600" smtClean="0">
              <a:latin typeface="+mn-ea"/>
            </a:endParaRPr>
          </a:p>
          <a:p>
            <a:pPr marL="447675" lvl="2" indent="0">
              <a:buNone/>
            </a:pPr>
            <a:r>
              <a:rPr lang="ko-KR" altLang="ko-KR" sz="1600" smtClean="0">
                <a:latin typeface="+mn-ea"/>
              </a:rPr>
              <a:t>② </a:t>
            </a:r>
            <a:r>
              <a:rPr lang="en-US" altLang="ko-KR" sz="1600">
                <a:latin typeface="+mn-ea"/>
              </a:rPr>
              <a:t>print((x == y) </a:t>
            </a:r>
            <a:r>
              <a:rPr lang="en-US" altLang="ko-KR" sz="1600" smtClean="0">
                <a:latin typeface="+mn-ea"/>
              </a:rPr>
              <a:t>and </a:t>
            </a:r>
            <a:r>
              <a:rPr lang="en-US" altLang="ko-KR" sz="1600">
                <a:latin typeface="+mn-ea"/>
              </a:rPr>
              <a:t>(abs(x) == abs(y))) 	</a:t>
            </a:r>
            <a:r>
              <a:rPr lang="en-US" altLang="ko-KR" sz="1600" u="sng">
                <a:latin typeface="+mn-ea"/>
              </a:rPr>
              <a:t>	</a:t>
            </a:r>
            <a:endParaRPr lang="ko-KR" altLang="ko-KR" sz="1600" u="sng">
              <a:latin typeface="+mn-ea"/>
            </a:endParaRPr>
          </a:p>
          <a:p>
            <a:pPr marL="447675" lvl="2" indent="0">
              <a:buNone/>
            </a:pPr>
            <a:r>
              <a:rPr lang="ko-KR" altLang="ko-KR" sz="1600">
                <a:latin typeface="+mn-ea"/>
              </a:rPr>
              <a:t>③</a:t>
            </a:r>
            <a:r>
              <a:rPr lang="en-US" altLang="ko-KR" sz="1600">
                <a:latin typeface="+mn-ea"/>
              </a:rPr>
              <a:t> print((x </a:t>
            </a:r>
            <a:r>
              <a:rPr lang="en-US" altLang="ko-KR" sz="1600" smtClean="0">
                <a:latin typeface="+mn-ea"/>
              </a:rPr>
              <a:t>&gt; 0) </a:t>
            </a:r>
            <a:r>
              <a:rPr lang="en-US" altLang="ko-KR" sz="1600">
                <a:latin typeface="+mn-ea"/>
              </a:rPr>
              <a:t>and </a:t>
            </a:r>
            <a:r>
              <a:rPr lang="en-US" altLang="ko-KR" sz="1600" smtClean="0">
                <a:latin typeface="+mn-ea"/>
              </a:rPr>
              <a:t>(y &lt; 0))	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ko-KR" altLang="ko-KR" sz="1600" b="1">
              <a:latin typeface="+mn-ea"/>
            </a:endParaRPr>
          </a:p>
          <a:p>
            <a:pPr marL="447675" lvl="2" indent="0">
              <a:buNone/>
            </a:pPr>
            <a:endParaRPr lang="ko-KR" altLang="ko-KR" sz="1600" b="1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4" y="1916832"/>
            <a:ext cx="4294903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6225" lvl="1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 = 10</a:t>
            </a:r>
          </a:p>
          <a:p>
            <a:pPr marL="276225" lvl="1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 = -12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3" y="4365104"/>
            <a:ext cx="4294903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6225" lvl="1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= 3</a:t>
            </a:r>
          </a:p>
          <a:p>
            <a:pPr marL="276225" lvl="1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 = -3.0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590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/>
              <a:t>대입 연산자</a:t>
            </a:r>
            <a:endParaRPr lang="en-US" altLang="ko-KR" sz="1800" b="1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대입 연산자의 오른쪽에는 저장할 값이나 수식 혹은 다른 변수 이름을 사용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대입 연산자의 오른쪽에 수식이 있는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수식의 계산 결과가 변수에 저장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대입 연산자의 왼쪽에는 값이나 수식을 사용하면 안 되고 반드시 하나의 변수 이름만 사용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84" y="3689632"/>
            <a:ext cx="6568440" cy="16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/>
              <a:t>대입 연산자</a:t>
            </a:r>
            <a:endParaRPr lang="en-US" altLang="ko-KR" sz="1800" b="1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500" dirty="0"/>
              <a:t>대입 연산자의 오른쪽에 다른 </a:t>
            </a:r>
            <a:r>
              <a:rPr lang="ko-KR" altLang="en-US" sz="1500" dirty="0" err="1"/>
              <a:t>변수명이</a:t>
            </a:r>
            <a:r>
              <a:rPr lang="ko-KR" altLang="en-US" sz="1500" dirty="0"/>
              <a:t> 오면 값이 복사되는데</a:t>
            </a:r>
            <a:r>
              <a:rPr lang="en-US" altLang="ko-KR" sz="1500" dirty="0"/>
              <a:t>, </a:t>
            </a:r>
            <a:r>
              <a:rPr lang="ko-KR" altLang="en-US" sz="1500" dirty="0"/>
              <a:t>그림과 같이 하나의 수식에 대입 연산자를 여러 번 사용 가능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500" dirty="0"/>
              <a:t>다음 수식에서는 변수 </a:t>
            </a:r>
            <a:r>
              <a:rPr lang="en-US" altLang="ko-KR" sz="1500" dirty="0"/>
              <a:t>c</a:t>
            </a:r>
            <a:r>
              <a:rPr lang="ko-KR" altLang="en-US" sz="1500" dirty="0"/>
              <a:t>에 </a:t>
            </a:r>
            <a:r>
              <a:rPr lang="en-US" altLang="ko-KR" sz="1500" dirty="0"/>
              <a:t>10</a:t>
            </a:r>
            <a:r>
              <a:rPr lang="ko-KR" altLang="en-US" sz="1500" dirty="0"/>
              <a:t>을 먼저 저장하고</a:t>
            </a:r>
            <a:r>
              <a:rPr lang="en-US" altLang="ko-KR" sz="1500" dirty="0"/>
              <a:t>, </a:t>
            </a:r>
            <a:r>
              <a:rPr lang="ko-KR" altLang="en-US" sz="1500" dirty="0"/>
              <a:t>그 값이 다른 변수 </a:t>
            </a:r>
            <a:r>
              <a:rPr lang="en-US" altLang="ko-KR" sz="1500" dirty="0"/>
              <a:t>b</a:t>
            </a:r>
            <a:r>
              <a:rPr lang="ko-KR" altLang="en-US" sz="1500" dirty="0"/>
              <a:t>와 </a:t>
            </a:r>
            <a:r>
              <a:rPr lang="en-US" altLang="ko-KR" sz="1500" dirty="0"/>
              <a:t>a</a:t>
            </a:r>
            <a:r>
              <a:rPr lang="ko-KR" altLang="en-US" sz="1500" dirty="0"/>
              <a:t>에 차례대로 복사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73017"/>
            <a:ext cx="4594860" cy="172212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184068" y="5357005"/>
            <a:ext cx="2362612" cy="1327424"/>
            <a:chOff x="6084168" y="4666480"/>
            <a:chExt cx="2362612" cy="1327424"/>
          </a:xfrm>
        </p:grpSpPr>
        <p:sp>
          <p:nvSpPr>
            <p:cNvPr id="8" name="직사각형 7"/>
            <p:cNvSpPr/>
            <p:nvPr/>
          </p:nvSpPr>
          <p:spPr>
            <a:xfrm>
              <a:off x="6084168" y="4666480"/>
              <a:ext cx="2362612" cy="34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a, b, c = 10, 10, 10</a:t>
              </a:r>
              <a:endPara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98067" y="5129808"/>
              <a:ext cx="1486591" cy="864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a = 10</a:t>
              </a: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b = 10</a:t>
              </a: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c = 10</a:t>
              </a:r>
              <a:endPara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0" name="포인트가 10개인 별 9"/>
            <p:cNvSpPr/>
            <p:nvPr/>
          </p:nvSpPr>
          <p:spPr>
            <a:xfrm>
              <a:off x="7756225" y="5301209"/>
              <a:ext cx="576064" cy="576063"/>
            </a:xfrm>
            <a:prstGeom prst="star10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2">
                      <a:lumMod val="75000"/>
                    </a:schemeClr>
                  </a:solidFill>
                </a:rPr>
                <a:t>동일</a:t>
              </a:r>
              <a:endParaRPr lang="ko-KR" altLang="en-US" sz="12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80747" y="5376215"/>
            <a:ext cx="2362612" cy="1315560"/>
            <a:chOff x="1475656" y="5542440"/>
            <a:chExt cx="2362612" cy="1315560"/>
          </a:xfrm>
        </p:grpSpPr>
        <p:sp>
          <p:nvSpPr>
            <p:cNvPr id="6" name="직사각형 5"/>
            <p:cNvSpPr/>
            <p:nvPr/>
          </p:nvSpPr>
          <p:spPr>
            <a:xfrm>
              <a:off x="1475656" y="5993904"/>
              <a:ext cx="1486591" cy="864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c = 10</a:t>
              </a: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b = c</a:t>
              </a:r>
            </a:p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a = b</a:t>
              </a:r>
              <a:endPara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75656" y="5542440"/>
              <a:ext cx="2362612" cy="334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285750">
                <a:buFont typeface="Wingdings" panose="05000000000000000000" pitchFamily="2" charset="2"/>
                <a:buChar char="Ø"/>
              </a:pPr>
              <a:r>
                <a:rPr lang="en-US" altLang="ko-KR" sz="16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 = b = c = 10</a:t>
              </a:r>
              <a:endPara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1" name="포인트가 10개인 별 10"/>
            <p:cNvSpPr/>
            <p:nvPr/>
          </p:nvSpPr>
          <p:spPr>
            <a:xfrm>
              <a:off x="3131840" y="6174183"/>
              <a:ext cx="576064" cy="576063"/>
            </a:xfrm>
            <a:prstGeom prst="star10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2">
                      <a:lumMod val="75000"/>
                    </a:schemeClr>
                  </a:solidFill>
                </a:rPr>
                <a:t>동일</a:t>
              </a:r>
              <a:endParaRPr lang="ko-KR" altLang="en-US" sz="12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21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추상화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대입 연산자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대입 연산자와 산술 연산자를 함께 표기한 연산자들이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복합 </a:t>
            </a:r>
            <a:r>
              <a:rPr lang="ko-KR" alt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대입 </a:t>
            </a:r>
            <a:r>
              <a:rPr lang="ko-KR" alt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연산자</a:t>
            </a:r>
            <a:endParaRPr lang="en-US" altLang="ko-KR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smtClean="0"/>
              <a:t>앞에 연산을 한 후에</a:t>
            </a:r>
            <a:r>
              <a:rPr lang="en-US" altLang="ko-KR" sz="1600"/>
              <a:t> </a:t>
            </a:r>
            <a:r>
              <a:rPr lang="ko-KR" altLang="en-US" sz="1600" smtClean="0"/>
              <a:t>뒤의 연산</a:t>
            </a:r>
            <a:r>
              <a:rPr lang="en-US" altLang="ko-KR" sz="1600" smtClean="0"/>
              <a:t>(= </a:t>
            </a:r>
            <a:r>
              <a:rPr lang="ko-KR" altLang="en-US" sz="1600" smtClean="0"/>
              <a:t>대입</a:t>
            </a:r>
            <a:r>
              <a:rPr lang="en-US" altLang="ko-KR" sz="1600" smtClean="0"/>
              <a:t>)</a:t>
            </a:r>
            <a:r>
              <a:rPr lang="ko-KR" altLang="en-US" sz="1600" smtClean="0"/>
              <a:t>을 하는 복합 대입 연산자</a:t>
            </a:r>
            <a:endParaRPr lang="en-US" altLang="ko-KR" sz="1600" smtClean="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400" smtClean="0"/>
              <a:t>sum1 += 1  </a:t>
            </a:r>
            <a:r>
              <a:rPr lang="en-US" altLang="ko-KR" sz="1400" smtClean="0">
                <a:sym typeface="Wingdings" panose="05000000000000000000" pitchFamily="2" charset="2"/>
              </a:rPr>
              <a:t> sum1 + 1 </a:t>
            </a:r>
            <a:r>
              <a:rPr lang="ko-KR" altLang="en-US" sz="1400" smtClean="0">
                <a:sym typeface="Wingdings" panose="05000000000000000000" pitchFamily="2" charset="2"/>
              </a:rPr>
              <a:t>후에</a:t>
            </a:r>
            <a:r>
              <a:rPr lang="en-US" altLang="ko-KR" sz="1400" smtClean="0"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sym typeface="Wingdings" panose="05000000000000000000" pitchFamily="2" charset="2"/>
              </a:rPr>
              <a:t>결과를 </a:t>
            </a:r>
            <a:r>
              <a:rPr lang="en-US" altLang="ko-KR" sz="1400" smtClean="0">
                <a:sym typeface="Wingdings" panose="05000000000000000000" pitchFamily="2" charset="2"/>
              </a:rPr>
              <a:t>sum1</a:t>
            </a:r>
            <a:r>
              <a:rPr lang="ko-KR" altLang="en-US" sz="1400" smtClean="0">
                <a:sym typeface="Wingdings" panose="05000000000000000000" pitchFamily="2" charset="2"/>
              </a:rPr>
              <a:t>에 저장</a:t>
            </a:r>
            <a:r>
              <a:rPr lang="en-US" altLang="ko-KR" sz="1400" smtClean="0">
                <a:sym typeface="Wingdings" panose="05000000000000000000" pitchFamily="2" charset="2"/>
              </a:rPr>
              <a:t>(=)</a:t>
            </a:r>
            <a:endParaRPr lang="en-US" altLang="ko-KR" sz="140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86371"/>
            <a:ext cx="640842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27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대입 연산자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변수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에 다음과 같이 복합 대입 연산자를 활용한 수식을 만들어 실행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변수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에 각각 정수 </a:t>
            </a:r>
            <a:r>
              <a:rPr lang="en-US" altLang="ko-KR" sz="1600" dirty="0"/>
              <a:t>10</a:t>
            </a:r>
            <a:r>
              <a:rPr lang="ko-KR" altLang="en-US" sz="1600" dirty="0"/>
              <a:t>과 </a:t>
            </a:r>
            <a:r>
              <a:rPr lang="en-US" altLang="ko-KR" sz="1600" dirty="0"/>
              <a:t>5</a:t>
            </a:r>
            <a:r>
              <a:rPr lang="ko-KR" altLang="en-US" sz="1600" dirty="0"/>
              <a:t>를 저장하고 수식을 만들어 실행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변수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를 출력하여 변경된 값을 확인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8841"/>
            <a:ext cx="7381875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922"/>
          <a:stretch/>
        </p:blipFill>
        <p:spPr>
          <a:xfrm>
            <a:off x="1649288" y="3419908"/>
            <a:ext cx="695516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798"/>
          <a:stretch/>
        </p:blipFill>
        <p:spPr>
          <a:xfrm>
            <a:off x="1649289" y="5210032"/>
            <a:ext cx="695516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3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12000" y="1772817"/>
            <a:ext cx="7920000" cy="4684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12000" y="2307798"/>
            <a:ext cx="7920000" cy="40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12000" y="1772817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하나 더 알기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196176" y="1772817"/>
            <a:ext cx="3671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연산자의 우선순위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" y="2247217"/>
            <a:ext cx="705612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73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smtClean="0"/>
              <a:t>[</a:t>
            </a:r>
            <a:r>
              <a:rPr lang="ko-KR" altLang="en-US" sz="2000" smtClean="0"/>
              <a:t>문제</a:t>
            </a:r>
            <a:r>
              <a:rPr lang="en-US" altLang="ko-KR" sz="2000" smtClean="0"/>
              <a:t>]</a:t>
            </a:r>
            <a:endParaRPr lang="en-US" altLang="ko-KR" sz="2000"/>
          </a:p>
          <a:p>
            <a:pPr marL="609600" lvl="1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eriod" startAt="3"/>
            </a:pPr>
            <a:r>
              <a:rPr lang="ko-KR" altLang="en-US" sz="1600" b="1" smtClean="0"/>
              <a:t>아래</a:t>
            </a:r>
            <a:r>
              <a:rPr lang="ko-KR" altLang="ko-KR" sz="1600" b="1" smtClean="0">
                <a:latin typeface="+mn-ea"/>
              </a:rPr>
              <a:t> 코드</a:t>
            </a:r>
            <a:r>
              <a:rPr lang="ko-KR" altLang="en-US" sz="1600" b="1" smtClean="0">
                <a:latin typeface="+mn-ea"/>
              </a:rPr>
              <a:t>를</a:t>
            </a:r>
            <a:r>
              <a:rPr lang="en-US" altLang="ko-KR" sz="1600" b="1" smtClean="0">
                <a:latin typeface="+mn-ea"/>
              </a:rPr>
              <a:t> </a:t>
            </a:r>
            <a:r>
              <a:rPr lang="ko-KR" altLang="en-US" sz="1600" b="1" smtClean="0">
                <a:latin typeface="+mn-ea"/>
              </a:rPr>
              <a:t>순차적으로 실행 할 때의 각 실행 결과를 우측에 적으시오</a:t>
            </a:r>
            <a:r>
              <a:rPr lang="en-US" altLang="ko-KR" sz="1600" b="1" smtClean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600" smtClean="0">
                <a:latin typeface="+mn-ea"/>
              </a:rPr>
              <a:t>    </a:t>
            </a:r>
          </a:p>
          <a:p>
            <a:pPr marL="447675" lvl="2" indent="0">
              <a:buNone/>
            </a:pPr>
            <a:endParaRPr lang="en-US" altLang="ko-KR" sz="160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num *= 2;		print(num);</a:t>
            </a:r>
            <a:r>
              <a:rPr lang="en-US" altLang="ko-KR" sz="1600" smtClean="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>
                <a:latin typeface="+mn-ea"/>
              </a:rPr>
              <a:t>num //= </a:t>
            </a:r>
            <a:r>
              <a:rPr lang="en-US" altLang="ko-KR" sz="1600" smtClean="0">
                <a:latin typeface="+mn-ea"/>
              </a:rPr>
              <a:t>2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print(num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);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ko-KR" altLang="ko-KR" sz="1600" u="sng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>
                <a:latin typeface="+mn-ea"/>
              </a:rPr>
              <a:t>num += 2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	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print(num); </a:t>
            </a:r>
            <a:r>
              <a:rPr lang="en-US" altLang="ko-KR" sz="1600">
                <a:latin typeface="+mn-ea"/>
              </a:rPr>
              <a:t> 	</a:t>
            </a:r>
            <a:r>
              <a:rPr lang="en-US" altLang="ko-KR" sz="1600" u="sng">
                <a:latin typeface="+mn-ea"/>
              </a:rPr>
              <a:t>	</a:t>
            </a:r>
            <a:endParaRPr lang="en-US" altLang="ko-KR" sz="1600" u="sng" smtClean="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num </a:t>
            </a:r>
            <a:r>
              <a:rPr lang="en-US" altLang="ko-KR" sz="1600">
                <a:latin typeface="+mn-ea"/>
              </a:rPr>
              <a:t>%= 10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	print(num); </a:t>
            </a:r>
            <a:r>
              <a:rPr lang="en-US" altLang="ko-KR" sz="1600">
                <a:latin typeface="+mn-ea"/>
              </a:rPr>
              <a:t> 	</a:t>
            </a:r>
            <a:r>
              <a:rPr lang="en-US" altLang="ko-KR" sz="1600" u="sng">
                <a:latin typeface="+mn-ea"/>
              </a:rPr>
              <a:t>	</a:t>
            </a: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num /= 2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print(num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);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en-US" altLang="ko-KR" sz="1600" u="sng" smtClean="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endParaRPr lang="en-US" altLang="ko-KR" sz="1600" b="1" u="sng">
              <a:latin typeface="+mn-ea"/>
            </a:endParaRPr>
          </a:p>
          <a:p>
            <a:pPr marL="609600" lvl="1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eriod" startAt="3"/>
            </a:pPr>
            <a:r>
              <a:rPr lang="ko-KR" altLang="en-US" sz="1600" b="1"/>
              <a:t>아래</a:t>
            </a:r>
            <a:r>
              <a:rPr lang="ko-KR" altLang="ko-KR" sz="1600" b="1">
                <a:latin typeface="+mn-ea"/>
              </a:rPr>
              <a:t> 코드</a:t>
            </a:r>
            <a:r>
              <a:rPr lang="ko-KR" altLang="en-US" sz="1600" b="1">
                <a:latin typeface="+mn-ea"/>
              </a:rPr>
              <a:t>를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순차적으로 실행 할 때의 각 실행 결과를 우측에 </a:t>
            </a:r>
            <a:r>
              <a:rPr lang="ko-KR" altLang="en-US" sz="1600" b="1" smtClean="0">
                <a:latin typeface="+mn-ea"/>
              </a:rPr>
              <a:t>적으시오</a:t>
            </a:r>
            <a:r>
              <a:rPr lang="en-US" altLang="ko-KR" sz="1600" b="1" smtClean="0">
                <a:latin typeface="+mn-ea"/>
              </a:rPr>
              <a:t>.</a:t>
            </a:r>
            <a:endParaRPr lang="en-US" altLang="ko-KR" sz="1600" b="1">
              <a:latin typeface="+mn-ea"/>
            </a:endParaRPr>
          </a:p>
          <a:p>
            <a:pPr marL="447675" lvl="2" indent="0">
              <a:buNone/>
            </a:pPr>
            <a:r>
              <a:rPr lang="en-US" altLang="ko-KR" sz="1600">
                <a:latin typeface="+mn-ea"/>
              </a:rPr>
              <a:t>    </a:t>
            </a:r>
            <a:endParaRPr lang="en-US" altLang="ko-KR" sz="1600" smtClean="0">
              <a:latin typeface="+mn-ea"/>
            </a:endParaRPr>
          </a:p>
          <a:p>
            <a:pPr marL="447675" lvl="2" indent="0">
              <a:buNone/>
            </a:pPr>
            <a:endParaRPr lang="en-US" altLang="ko-KR" sz="1600" smtClean="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won = kum // 500;	print(won);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en-US" altLang="ko-KR" sz="1600" smtClean="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kum %= </a:t>
            </a:r>
            <a:r>
              <a:rPr lang="en-US" altLang="ko-KR" sz="1600">
                <a:latin typeface="+mn-ea"/>
              </a:rPr>
              <a:t>500;	</a:t>
            </a:r>
            <a:r>
              <a:rPr lang="en-US" altLang="ko-KR" sz="1600" smtClean="0">
                <a:latin typeface="+mn-ea"/>
              </a:rPr>
              <a:t>print(kum);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endParaRPr lang="ko-KR" altLang="ko-KR" sz="1600" b="1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3" y="1988840"/>
            <a:ext cx="266429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num = 20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5157192"/>
            <a:ext cx="266429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kum = 782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won = 0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2684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</a:t>
            </a:r>
            <a:r>
              <a:rPr lang="ko-KR" altLang="en-US" sz="1800" dirty="0"/>
              <a:t>연산자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600" smtClean="0"/>
              <a:t>2</a:t>
            </a:r>
            <a:r>
              <a:rPr lang="ko-KR" altLang="en-US" sz="1600" smtClean="0"/>
              <a:t>진수의 각 비트 간의 논리 연산을 수행</a:t>
            </a:r>
            <a:endParaRPr lang="en-US" altLang="ko-KR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400" smtClean="0">
                <a:sym typeface="Wingdings" panose="05000000000000000000" pitchFamily="2" charset="2"/>
              </a:rPr>
              <a:t>bin()</a:t>
            </a:r>
            <a:r>
              <a:rPr lang="ko-KR" altLang="en-US" sz="1400" smtClean="0">
                <a:sym typeface="Wingdings" panose="05000000000000000000" pitchFamily="2" charset="2"/>
              </a:rPr>
              <a:t>는 전달된 값을 </a:t>
            </a:r>
            <a:r>
              <a:rPr lang="en-US" altLang="ko-KR" sz="1400" smtClean="0">
                <a:sym typeface="Wingdings" panose="05000000000000000000" pitchFamily="2" charset="2"/>
              </a:rPr>
              <a:t>2</a:t>
            </a:r>
            <a:r>
              <a:rPr lang="ko-KR" altLang="en-US" sz="1400" smtClean="0">
                <a:sym typeface="Wingdings" panose="05000000000000000000" pitchFamily="2" charset="2"/>
              </a:rPr>
              <a:t>진수로 병환해주는 함수</a:t>
            </a:r>
            <a:endParaRPr lang="en-US" altLang="ko-KR" sz="140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96952"/>
            <a:ext cx="5697835" cy="27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</a:t>
            </a:r>
            <a:r>
              <a:rPr lang="ko-KR" altLang="en-US" sz="1800" smtClean="0"/>
              <a:t>논리곱 </a:t>
            </a:r>
            <a:r>
              <a:rPr lang="en-US" altLang="ko-KR" sz="1800" smtClean="0"/>
              <a:t>&amp; 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6120680" cy="210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80012" y="4520800"/>
            <a:ext cx="1368152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= 0xa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= 0x7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bin(a &amp; b)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4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</a:t>
            </a:r>
            <a:r>
              <a:rPr lang="ko-KR" altLang="en-US" sz="1800" smtClean="0"/>
              <a:t>논리합 </a:t>
            </a:r>
            <a:r>
              <a:rPr lang="en-US" altLang="ko-KR" sz="1800" smtClean="0"/>
              <a:t>| 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47664" y="2204864"/>
            <a:ext cx="6493520" cy="3672408"/>
            <a:chOff x="1547664" y="2204864"/>
            <a:chExt cx="6493520" cy="367240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2204864"/>
              <a:ext cx="6493520" cy="2280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678" y="4227575"/>
              <a:ext cx="432048" cy="2286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856" y="3718979"/>
              <a:ext cx="228600" cy="228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69493" y="2321305"/>
              <a:ext cx="134964" cy="2522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wrap="square" lIns="91440" tIns="45720" rIns="91440" bIns="45720" rtlCol="0" anchor="t">
              <a:normAutofit fontScale="25000" lnSpcReduction="20000"/>
            </a:bodyPr>
            <a:lstStyle/>
            <a:p>
              <a:pPr algn="ctr"/>
              <a:r>
                <a:rPr lang="ko-KR" altLang="en-US" sz="3600" b="1"/>
                <a:t> </a:t>
              </a:r>
              <a:r>
                <a:rPr lang="en-US" altLang="ko-KR" sz="3600" b="1"/>
                <a:t>|</a:t>
              </a:r>
              <a:endParaRPr lang="ko-KR" altLang="en-US" sz="3600" b="1" dirty="0" smtClean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4687" y="3058660"/>
              <a:ext cx="216024" cy="343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632" y="3833279"/>
              <a:ext cx="238125" cy="2476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32885" y="3720889"/>
              <a:ext cx="432048" cy="36004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altLang="ko-KR" sz="1400" b="1" smtClean="0"/>
                <a:t>15</a:t>
              </a:r>
              <a:endParaRPr lang="ko-KR" altLang="en-US" sz="1400" b="1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69492" y="5589240"/>
              <a:ext cx="134963" cy="2880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r>
                <a:rPr lang="en-US" altLang="ko-KR" sz="3600" smtClean="0"/>
                <a:t> </a:t>
              </a:r>
              <a:endParaRPr lang="ko-KR" altLang="en-US" sz="3600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72473" y="3453222"/>
              <a:ext cx="134963" cy="28803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rtlCol="0" anchor="ctr">
              <a:normAutofit fontScale="40000" lnSpcReduction="20000"/>
            </a:bodyPr>
            <a:lstStyle/>
            <a:p>
              <a:r>
                <a:rPr lang="en-US" altLang="ko-KR" sz="3600" smtClean="0"/>
                <a:t> </a:t>
              </a:r>
              <a:endParaRPr lang="ko-KR" altLang="en-US" sz="3600" dirty="0" smtClean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80012" y="4520800"/>
            <a:ext cx="1368152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= 0xa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= 0x7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bin(a | b)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0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</a:t>
            </a:r>
            <a:r>
              <a:rPr lang="ko-KR" altLang="en-US" sz="1800" smtClean="0"/>
              <a:t>배타적 논리합 </a:t>
            </a:r>
            <a:r>
              <a:rPr lang="en-US" altLang="ko-KR" sz="1800" smtClean="0"/>
              <a:t>^ 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76872"/>
            <a:ext cx="6493520" cy="228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80012" y="4520800"/>
            <a:ext cx="1368152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= 0xa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= 0x7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bin(a ^ b)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50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</a:t>
            </a:r>
            <a:r>
              <a:rPr lang="ko-KR" altLang="en-US" sz="1800" smtClean="0"/>
              <a:t>비트 마스크</a:t>
            </a:r>
            <a:r>
              <a:rPr lang="en-US" altLang="ko-KR" sz="1800" smtClean="0"/>
              <a:t> 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smtClean="0"/>
              <a:t>원하는 자리만을 추출하기 위해 해당 위치의 비트 값을 논리곱</a:t>
            </a:r>
            <a:r>
              <a:rPr lang="en-US" altLang="ko-KR" sz="1600" smtClean="0"/>
              <a:t>(&amp;) 1 </a:t>
            </a:r>
            <a:r>
              <a:rPr lang="ko-KR" altLang="en-US" sz="1600" smtClean="0"/>
              <a:t>수행</a:t>
            </a:r>
            <a:endParaRPr lang="en-US" altLang="ko-KR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6822460" cy="205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9672" y="4867754"/>
            <a:ext cx="1368152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= 0x41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= 0x0f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bin(a &amp; b)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4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</a:t>
            </a:r>
            <a:r>
              <a:rPr lang="ko-KR" altLang="en-US" sz="1800" smtClean="0"/>
              <a:t>시프트 </a:t>
            </a:r>
            <a:r>
              <a:rPr lang="en-US" altLang="ko-KR" sz="1800" smtClean="0"/>
              <a:t>&gt;&gt; &lt;&lt; 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4675108" cy="271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79712" y="5117087"/>
            <a:ext cx="13869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= 26</a:t>
            </a: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&lt;&lt; 2</a:t>
            </a:r>
            <a:endParaRPr lang="en-US" altLang="ko-K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bin(a &lt;&lt; 2)</a:t>
            </a:r>
          </a:p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피카소의 추상화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황소를 </a:t>
            </a:r>
            <a:r>
              <a:rPr lang="ko-KR" altLang="en-US" sz="1800" dirty="0"/>
              <a:t>단순화하는 </a:t>
            </a:r>
            <a:r>
              <a:rPr lang="ko-KR" altLang="en-US" sz="1800" dirty="0" smtClean="0"/>
              <a:t>과정이다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단순한 </a:t>
            </a:r>
            <a:r>
              <a:rPr lang="en-US" altLang="ko-KR" sz="1800" dirty="0"/>
              <a:t>10</a:t>
            </a:r>
            <a:r>
              <a:rPr lang="ko-KR" altLang="en-US" sz="1800" dirty="0"/>
              <a:t>개의 선으로 </a:t>
            </a:r>
            <a:r>
              <a:rPr lang="ko-KR" altLang="en-US" sz="1800" dirty="0" smtClean="0"/>
              <a:t>표현했다</a:t>
            </a:r>
            <a:r>
              <a:rPr lang="en-US" altLang="ko-KR" sz="1800" smtClean="0"/>
              <a:t>.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8ECDA0B5-89F0-48B0-858E-1AED12A9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828066"/>
            <a:ext cx="5901564" cy="36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</a:t>
            </a:r>
            <a:r>
              <a:rPr lang="ko-KR" altLang="en-US" sz="1800" dirty="0"/>
              <a:t>연산자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600" smtClean="0"/>
              <a:t>2</a:t>
            </a:r>
            <a:r>
              <a:rPr lang="ko-KR" altLang="en-US" sz="1600" smtClean="0"/>
              <a:t>진수의 각 비트 간의 논리 연산을 수행</a:t>
            </a:r>
            <a:endParaRPr lang="en-US" altLang="ko-KR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400" smtClean="0">
                <a:sym typeface="Wingdings" panose="05000000000000000000" pitchFamily="2" charset="2"/>
              </a:rPr>
              <a:t>bin()</a:t>
            </a:r>
            <a:r>
              <a:rPr lang="ko-KR" altLang="en-US" sz="1400" smtClean="0">
                <a:sym typeface="Wingdings" panose="05000000000000000000" pitchFamily="2" charset="2"/>
              </a:rPr>
              <a:t>는 전달된 값을 </a:t>
            </a:r>
            <a:r>
              <a:rPr lang="en-US" altLang="ko-KR" sz="1400" smtClean="0">
                <a:sym typeface="Wingdings" panose="05000000000000000000" pitchFamily="2" charset="2"/>
              </a:rPr>
              <a:t>2</a:t>
            </a:r>
            <a:r>
              <a:rPr lang="ko-KR" altLang="en-US" sz="1400" smtClean="0">
                <a:sym typeface="Wingdings" panose="05000000000000000000" pitchFamily="2" charset="2"/>
              </a:rPr>
              <a:t>진수로 병환해주는 함수</a:t>
            </a:r>
            <a:endParaRPr lang="en-US" altLang="ko-KR" sz="140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15" y="2492896"/>
            <a:ext cx="3467100" cy="3895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47664" y="3040911"/>
            <a:ext cx="2448272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a =     </a:t>
            </a:r>
            <a:r>
              <a:rPr lang="en-US" altLang="ko-KR" smtClean="0"/>
              <a:t>0b10100101  </a:t>
            </a:r>
            <a:endParaRPr lang="en-US" altLang="ko-KR"/>
          </a:p>
          <a:p>
            <a:r>
              <a:rPr lang="en-US" altLang="ko-KR"/>
              <a:t>b =     </a:t>
            </a:r>
            <a:r>
              <a:rPr lang="en-US" altLang="ko-KR" smtClean="0"/>
              <a:t>0b11000011  </a:t>
            </a:r>
            <a:endParaRPr lang="en-US" altLang="ko-KR"/>
          </a:p>
          <a:p>
            <a:r>
              <a:rPr lang="en-US" altLang="ko-KR" smtClean="0"/>
              <a:t>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&amp; b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 |  b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 ^ b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~a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&gt;&gt; 1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&lt;&lt; 1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6071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</a:t>
            </a:r>
            <a:r>
              <a:rPr lang="ko-KR" altLang="en-US" sz="1800" dirty="0"/>
              <a:t>연산자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600" smtClean="0"/>
              <a:t>2</a:t>
            </a:r>
            <a:r>
              <a:rPr lang="ko-KR" altLang="en-US" sz="1600" smtClean="0"/>
              <a:t>진수의 각 비트 간의 논리 연산을 수행</a:t>
            </a:r>
            <a:endParaRPr lang="en-US" altLang="ko-KR" sz="16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400" smtClean="0">
                <a:sym typeface="Wingdings" panose="05000000000000000000" pitchFamily="2" charset="2"/>
              </a:rPr>
              <a:t>bin()</a:t>
            </a:r>
            <a:r>
              <a:rPr lang="ko-KR" altLang="en-US" sz="1400" smtClean="0">
                <a:sym typeface="Wingdings" panose="05000000000000000000" pitchFamily="2" charset="2"/>
              </a:rPr>
              <a:t>는 전달된 값을 </a:t>
            </a:r>
            <a:r>
              <a:rPr lang="en-US" altLang="ko-KR" sz="1400" smtClean="0">
                <a:sym typeface="Wingdings" panose="05000000000000000000" pitchFamily="2" charset="2"/>
              </a:rPr>
              <a:t>2</a:t>
            </a:r>
            <a:r>
              <a:rPr lang="ko-KR" altLang="en-US" sz="1400" smtClean="0">
                <a:sym typeface="Wingdings" panose="05000000000000000000" pitchFamily="2" charset="2"/>
              </a:rPr>
              <a:t>진수로 병환해주는 함수</a:t>
            </a:r>
            <a:endParaRPr lang="en-US" altLang="ko-KR" sz="140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3040911"/>
            <a:ext cx="244827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/>
              <a:t>a =     </a:t>
            </a:r>
            <a:r>
              <a:rPr lang="en-US" altLang="ko-KR" smtClean="0"/>
              <a:t>0b10100101</a:t>
            </a:r>
            <a:endParaRPr lang="en-US" altLang="ko-KR"/>
          </a:p>
          <a:p>
            <a:r>
              <a:rPr lang="en-US" altLang="ko-KR"/>
              <a:t>b =     </a:t>
            </a:r>
            <a:r>
              <a:rPr lang="en-US" altLang="ko-KR" smtClean="0"/>
              <a:t>0b11000011</a:t>
            </a:r>
            <a:endParaRPr lang="en-US" altLang="ko-KR"/>
          </a:p>
          <a:p>
            <a:r>
              <a:rPr lang="en-US" altLang="ko-KR" smtClean="0"/>
              <a:t>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&amp; b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a &amp; 0x0f</a:t>
            </a:r>
          </a:p>
          <a:p>
            <a:pPr>
              <a:lnSpc>
                <a:spcPct val="150000"/>
              </a:lnSpc>
            </a:pPr>
            <a:r>
              <a:rPr lang="en-US" altLang="ko-KR"/>
              <a:t>a &amp; </a:t>
            </a:r>
            <a:r>
              <a:rPr lang="en-US" altLang="ko-KR" smtClean="0"/>
              <a:t>0xf0</a:t>
            </a:r>
          </a:p>
          <a:p>
            <a:pPr>
              <a:lnSpc>
                <a:spcPct val="150000"/>
              </a:lnSpc>
            </a:pPr>
            <a:r>
              <a:rPr lang="en-US" altLang="ko-KR"/>
              <a:t>a </a:t>
            </a:r>
            <a:r>
              <a:rPr lang="en-US" altLang="ko-KR" smtClean="0"/>
              <a:t>^ 0xff	</a:t>
            </a:r>
            <a:r>
              <a:rPr lang="en-US" altLang="ko-KR" sz="1600" smtClean="0"/>
              <a:t>#</a:t>
            </a:r>
            <a:r>
              <a:rPr lang="ko-KR" altLang="en-US" sz="1600" smtClean="0"/>
              <a:t>비트 뒤집기</a:t>
            </a:r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75" y="3053577"/>
            <a:ext cx="3467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47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연산자의 종류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smtClean="0"/>
              <a:t>비트 연산자 </a:t>
            </a:r>
            <a:r>
              <a:rPr lang="en-US" altLang="ko-KR" sz="1800" smtClean="0"/>
              <a:t>: 2</a:t>
            </a:r>
            <a:r>
              <a:rPr lang="ko-KR" altLang="en-US" sz="1800" smtClean="0"/>
              <a:t>의</a:t>
            </a:r>
            <a:r>
              <a:rPr lang="en-US" altLang="ko-KR" sz="1800" smtClean="0"/>
              <a:t> </a:t>
            </a:r>
            <a:r>
              <a:rPr lang="ko-KR" altLang="en-US" sz="1800" smtClean="0"/>
              <a:t>보수</a:t>
            </a:r>
            <a:r>
              <a:rPr lang="en-US" altLang="ko-KR" sz="1800" smtClean="0"/>
              <a:t> </a:t>
            </a:r>
            <a:r>
              <a:rPr lang="ko-KR" altLang="en-US" sz="1800" smtClean="0"/>
              <a:t>연산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500" smtClean="0"/>
              <a:t>CPU</a:t>
            </a:r>
            <a:r>
              <a:rPr lang="ko-KR" altLang="en-US" sz="1500" smtClean="0"/>
              <a:t>는 가산기만 가지고 뺄셈도 덧셈으로 처리</a:t>
            </a:r>
            <a:endParaRPr lang="en-US" altLang="ko-KR" sz="15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500" smtClean="0"/>
              <a:t>(</a:t>
            </a:r>
            <a:r>
              <a:rPr lang="ko-KR" altLang="en-US" sz="1500" smtClean="0"/>
              <a:t>양수 </a:t>
            </a:r>
            <a:r>
              <a:rPr lang="en-US" altLang="ko-KR" sz="1500" smtClean="0"/>
              <a:t>– </a:t>
            </a:r>
            <a:r>
              <a:rPr lang="ko-KR" altLang="en-US" sz="1500" smtClean="0"/>
              <a:t>양수</a:t>
            </a:r>
            <a:r>
              <a:rPr lang="en-US" altLang="ko-KR" sz="1500" smtClean="0"/>
              <a:t>)</a:t>
            </a:r>
            <a:r>
              <a:rPr lang="ko-KR" altLang="en-US" sz="1500" smtClean="0"/>
              <a:t>와 같은 뺄셈은 </a:t>
            </a:r>
            <a:r>
              <a:rPr lang="en-US" altLang="ko-KR" sz="1500" smtClean="0"/>
              <a:t>(</a:t>
            </a:r>
            <a:r>
              <a:rPr lang="ko-KR" altLang="en-US" sz="1500" smtClean="0"/>
              <a:t>양수 </a:t>
            </a:r>
            <a:r>
              <a:rPr lang="en-US" altLang="ko-KR" sz="1500" smtClean="0"/>
              <a:t>+ </a:t>
            </a:r>
            <a:r>
              <a:rPr lang="ko-KR" altLang="en-US" sz="1500" smtClean="0"/>
              <a:t>음수</a:t>
            </a:r>
            <a:r>
              <a:rPr lang="en-US" altLang="ko-KR" sz="1500" smtClean="0"/>
              <a:t>) </a:t>
            </a:r>
            <a:r>
              <a:rPr lang="ko-KR" altLang="en-US" sz="1500" smtClean="0"/>
              <a:t>형태로 바꾸어 덧셈 처리</a:t>
            </a:r>
            <a:endParaRPr lang="en-US" altLang="ko-KR" sz="15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500" smtClean="0"/>
              <a:t>음수는 양수를 </a:t>
            </a:r>
            <a:r>
              <a:rPr lang="en-US" altLang="ko-KR" sz="1500" smtClean="0"/>
              <a:t>2</a:t>
            </a:r>
            <a:r>
              <a:rPr lang="ko-KR" altLang="en-US" sz="1500" smtClean="0"/>
              <a:t>의 보수</a:t>
            </a:r>
            <a:r>
              <a:rPr lang="en-US" altLang="ko-KR" sz="1500" smtClean="0"/>
              <a:t>(2’s complement == complement + 1)</a:t>
            </a:r>
            <a:r>
              <a:rPr lang="ko-KR" altLang="en-US" sz="1500" smtClean="0"/>
              <a:t>를 취하는 것으로 표현</a:t>
            </a:r>
            <a:endParaRPr lang="en-US" altLang="ko-KR" sz="1500" smtClean="0"/>
          </a:p>
          <a:p>
            <a:pPr lvl="4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500" smtClean="0"/>
              <a:t>a = 3;	b = ~a + 1;  a + b;</a:t>
            </a:r>
            <a:endParaRPr lang="en-US" altLang="ko-KR" sz="150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683568" y="4038399"/>
            <a:ext cx="3499260" cy="2001178"/>
            <a:chOff x="1782836" y="782838"/>
            <a:chExt cx="3499260" cy="2001178"/>
          </a:xfrm>
        </p:grpSpPr>
        <p:grpSp>
          <p:nvGrpSpPr>
            <p:cNvPr id="10" name="그룹 9"/>
            <p:cNvGrpSpPr>
              <a:grpSpLocks/>
            </p:cNvGrpSpPr>
            <p:nvPr/>
          </p:nvGrpSpPr>
          <p:grpSpPr bwMode="auto">
            <a:xfrm>
              <a:off x="2531521" y="1635500"/>
              <a:ext cx="2750575" cy="1148516"/>
              <a:chOff x="1285852" y="5072074"/>
              <a:chExt cx="2750504" cy="1148524"/>
            </a:xfrm>
          </p:grpSpPr>
          <p:pic>
            <p:nvPicPr>
              <p:cNvPr id="22" name="Picture 2" descr="E:\교재별 강의자료\비기전수 C 프로그래밍\비기전수-그림과 표\03-07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852" y="5072074"/>
                <a:ext cx="1898672" cy="1148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7290" y="5357826"/>
                <a:ext cx="2671753" cy="258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1712" y="5599034"/>
                <a:ext cx="2714644" cy="1679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Box 13"/>
            <p:cNvSpPr txBox="1">
              <a:spLocks noChangeArrowheads="1"/>
            </p:cNvSpPr>
            <p:nvPr/>
          </p:nvSpPr>
          <p:spPr bwMode="auto">
            <a:xfrm>
              <a:off x="1782836" y="782838"/>
              <a:ext cx="6815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1400" smtClean="0">
                  <a:latin typeface="+mn-ea"/>
                  <a:ea typeface="+mn-ea"/>
                </a:rPr>
                <a:t>32024</a:t>
              </a:r>
              <a:endParaRPr lang="ko-KR" altLang="en-US" sz="1400">
                <a:latin typeface="+mn-ea"/>
                <a:ea typeface="+mn-ea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2245940" y="1162050"/>
              <a:ext cx="1071562" cy="2857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1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의 보수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 bwMode="auto">
            <a:xfrm>
              <a:off x="2460252" y="947737"/>
              <a:ext cx="285750" cy="214313"/>
            </a:xfrm>
            <a:custGeom>
              <a:avLst/>
              <a:gdLst>
                <a:gd name="connsiteX0" fmla="*/ 0 w 537883"/>
                <a:gd name="connsiteY0" fmla="*/ 0 h 457200"/>
                <a:gd name="connsiteX1" fmla="*/ 376518 w 537883"/>
                <a:gd name="connsiteY1" fmla="*/ 134471 h 457200"/>
                <a:gd name="connsiteX2" fmla="*/ 537883 w 537883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883" h="457200">
                  <a:moveTo>
                    <a:pt x="0" y="0"/>
                  </a:moveTo>
                  <a:cubicBezTo>
                    <a:pt x="143435" y="29135"/>
                    <a:pt x="286871" y="58271"/>
                    <a:pt x="376518" y="134471"/>
                  </a:cubicBezTo>
                  <a:cubicBezTo>
                    <a:pt x="466165" y="210671"/>
                    <a:pt x="502024" y="333935"/>
                    <a:pt x="537883" y="457200"/>
                  </a:cubicBez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 bwMode="auto">
            <a:xfrm>
              <a:off x="2960315" y="1447800"/>
              <a:ext cx="357187" cy="357187"/>
            </a:xfrm>
            <a:custGeom>
              <a:avLst/>
              <a:gdLst>
                <a:gd name="connsiteX0" fmla="*/ 0 w 537883"/>
                <a:gd name="connsiteY0" fmla="*/ 0 h 457200"/>
                <a:gd name="connsiteX1" fmla="*/ 376518 w 537883"/>
                <a:gd name="connsiteY1" fmla="*/ 134471 h 457200"/>
                <a:gd name="connsiteX2" fmla="*/ 537883 w 537883"/>
                <a:gd name="connsiteY2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883" h="457200">
                  <a:moveTo>
                    <a:pt x="0" y="0"/>
                  </a:moveTo>
                  <a:cubicBezTo>
                    <a:pt x="143435" y="29135"/>
                    <a:pt x="286871" y="58271"/>
                    <a:pt x="376518" y="134471"/>
                  </a:cubicBezTo>
                  <a:cubicBezTo>
                    <a:pt x="466165" y="210671"/>
                    <a:pt x="502024" y="333935"/>
                    <a:pt x="537883" y="457200"/>
                  </a:cubicBezTo>
                </a:path>
              </a:pathLst>
            </a:cu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216" y="3562613"/>
            <a:ext cx="3371850" cy="2952750"/>
          </a:xfrm>
          <a:prstGeom prst="rect">
            <a:avLst/>
          </a:prstGeom>
        </p:spPr>
      </p:pic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755576" y="5157542"/>
            <a:ext cx="7553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smtClean="0">
                <a:latin typeface="+mn-ea"/>
                <a:ea typeface="+mn-ea"/>
              </a:rPr>
              <a:t>-32024</a:t>
            </a: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68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smtClean="0"/>
              <a:t>[</a:t>
            </a:r>
            <a:r>
              <a:rPr lang="ko-KR" altLang="en-US" sz="2000" smtClean="0"/>
              <a:t>문제</a:t>
            </a:r>
            <a:r>
              <a:rPr lang="en-US" altLang="ko-KR" sz="2000" smtClean="0"/>
              <a:t>]</a:t>
            </a:r>
            <a:endParaRPr lang="en-US" altLang="ko-KR" sz="2000"/>
          </a:p>
          <a:p>
            <a:pPr marL="609600" lvl="1" indent="-342900">
              <a:lnSpc>
                <a:spcPct val="150000"/>
              </a:lnSpc>
              <a:buClr>
                <a:srgbClr val="3C479D"/>
              </a:buClr>
              <a:buFont typeface="+mj-lt"/>
              <a:buAutoNum type="arabicPeriod" startAt="5"/>
            </a:pPr>
            <a:r>
              <a:rPr lang="ko-KR" altLang="en-US" sz="1600" b="1" smtClean="0"/>
              <a:t>아래</a:t>
            </a:r>
            <a:r>
              <a:rPr lang="ko-KR" altLang="ko-KR" sz="1600" b="1" smtClean="0">
                <a:latin typeface="+mn-ea"/>
              </a:rPr>
              <a:t> 코드</a:t>
            </a:r>
            <a:r>
              <a:rPr lang="ko-KR" altLang="en-US" sz="1600" b="1" smtClean="0">
                <a:latin typeface="+mn-ea"/>
              </a:rPr>
              <a:t>를</a:t>
            </a:r>
            <a:r>
              <a:rPr lang="en-US" altLang="ko-KR" sz="1600" b="1" smtClean="0">
                <a:latin typeface="+mn-ea"/>
              </a:rPr>
              <a:t> </a:t>
            </a:r>
            <a:r>
              <a:rPr lang="ko-KR" altLang="en-US" sz="1600" b="1" smtClean="0">
                <a:latin typeface="+mn-ea"/>
              </a:rPr>
              <a:t>순차적으로 실행 할 때의 각 실행 결과를 우측에 적으시오</a:t>
            </a:r>
            <a:r>
              <a:rPr lang="en-US" altLang="ko-KR" sz="1600" b="1" smtClean="0">
                <a:latin typeface="+mn-ea"/>
              </a:rPr>
              <a:t>.</a:t>
            </a:r>
          </a:p>
          <a:p>
            <a:pPr marL="447675" lvl="2" indent="0">
              <a:buNone/>
            </a:pPr>
            <a:r>
              <a:rPr lang="en-US" altLang="ko-KR" sz="1600" smtClean="0">
                <a:latin typeface="+mn-ea"/>
              </a:rPr>
              <a:t>    </a:t>
            </a:r>
          </a:p>
          <a:p>
            <a:pPr marL="447675" lvl="2" indent="0">
              <a:buNone/>
            </a:pPr>
            <a:endParaRPr lang="en-US" altLang="ko-KR" sz="1600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 = a &amp; b;		print(bin(c));</a:t>
            </a:r>
            <a:r>
              <a:rPr lang="en-US" altLang="ko-KR" sz="1600" smtClean="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  <a:endParaRPr lang="en-US" altLang="ko-KR" sz="1600" u="sng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c = a | b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	print(bin(c));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  <a:endParaRPr lang="ko-KR" altLang="ko-KR" sz="1600" u="sng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c = a ^ b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	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print(bin(c));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 smtClean="0">
                <a:latin typeface="+mn-ea"/>
              </a:rPr>
              <a:t>c = a &amp; 0x0f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print(bin(c)); </a:t>
            </a:r>
            <a:r>
              <a:rPr lang="en-US" altLang="ko-KR" sz="1600" smtClean="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  <a:endParaRPr lang="en-US" altLang="ko-KR" sz="1600" u="sng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>
                <a:latin typeface="+mn-ea"/>
              </a:rPr>
              <a:t>c = </a:t>
            </a:r>
            <a:r>
              <a:rPr lang="en-US" altLang="ko-KR" sz="1600" smtClean="0">
                <a:latin typeface="+mn-ea"/>
              </a:rPr>
              <a:t>a ^ 0x0f;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print(bin(c)); </a:t>
            </a:r>
            <a:r>
              <a:rPr lang="en-US" altLang="ko-KR" sz="1600">
                <a:latin typeface="+mn-ea"/>
              </a:rPr>
              <a:t> 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  <a:endParaRPr lang="en-US" altLang="ko-KR" sz="1600" u="sng">
              <a:latin typeface="+mn-ea"/>
            </a:endParaRPr>
          </a:p>
          <a:p>
            <a:pPr marL="790575" lvl="2" indent="-342900">
              <a:buFont typeface="+mj-ea"/>
              <a:buAutoNum type="circleNumDbPlain"/>
            </a:pPr>
            <a:r>
              <a:rPr lang="en-US" altLang="ko-KR" sz="1600">
                <a:latin typeface="+mn-ea"/>
              </a:rPr>
              <a:t>c = (a &lt;&lt; 4) &gt;&gt; 4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;	print(bin(c)); </a:t>
            </a:r>
            <a:r>
              <a:rPr lang="en-US" altLang="ko-KR" sz="1600">
                <a:latin typeface="+mn-ea"/>
              </a:rPr>
              <a:t> 	</a:t>
            </a:r>
            <a:r>
              <a:rPr lang="en-US" altLang="ko-KR" sz="1600" u="sng">
                <a:latin typeface="+mn-ea"/>
              </a:rPr>
              <a:t>	</a:t>
            </a:r>
            <a:r>
              <a:rPr lang="en-US" altLang="ko-KR" sz="1600" u="sng" smtClean="0">
                <a:latin typeface="+mn-ea"/>
              </a:rPr>
              <a:t>	</a:t>
            </a:r>
            <a:endParaRPr lang="ko-KR" altLang="ko-KR" sz="1600" b="1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7623" y="1988840"/>
            <a:ext cx="2664296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 = 0b11001010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 = 0b10100011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324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980728"/>
            <a:ext cx="8121005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문구점에서 연필을 사려고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연필 한 자루가 </a:t>
            </a:r>
            <a:r>
              <a:rPr lang="en-US" altLang="ko-KR" sz="1600" dirty="0"/>
              <a:t>400</a:t>
            </a:r>
            <a:r>
              <a:rPr lang="ko-KR" altLang="en-US" sz="1600" dirty="0"/>
              <a:t>원이라고 한다면</a:t>
            </a:r>
            <a:r>
              <a:rPr lang="en-US" altLang="ko-KR" sz="1600" dirty="0"/>
              <a:t>, </a:t>
            </a:r>
            <a:r>
              <a:rPr lang="ko-KR" altLang="en-US" sz="1600" dirty="0"/>
              <a:t>몇 자루의 연필을 살 수 있고 거스름돈은 얼마인지 계산하는 프로그램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프로그램이 실행되는 순서를 먼저 생각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가진 돈이 </a:t>
            </a:r>
            <a:r>
              <a:rPr lang="en-US" altLang="ko-KR" sz="1600" dirty="0"/>
              <a:t>3</a:t>
            </a:r>
            <a:r>
              <a:rPr lang="ko-KR" altLang="en-US" sz="1600" dirty="0"/>
              <a:t>천 원이라고 가정하고 </a:t>
            </a:r>
            <a:r>
              <a:rPr lang="en-US" altLang="ko-KR" sz="1600" dirty="0"/>
              <a:t>IDLE </a:t>
            </a:r>
            <a:r>
              <a:rPr lang="ko-KR" altLang="en-US" sz="1600" dirty="0"/>
              <a:t>쉘에서 간단하게 먼저 계산</a:t>
            </a:r>
            <a:r>
              <a:rPr lang="en-US" altLang="ko-KR" sz="1600" dirty="0"/>
              <a:t>, </a:t>
            </a:r>
            <a:r>
              <a:rPr lang="ko-KR" altLang="en-US" sz="1600" dirty="0"/>
              <a:t>나눗셈 연산으로 계산하면 살 수 있는 연필의 개수는 </a:t>
            </a:r>
            <a:r>
              <a:rPr lang="en-US" altLang="ko-KR" sz="1600" dirty="0"/>
              <a:t>7.5 </a:t>
            </a:r>
            <a:r>
              <a:rPr lang="ko-KR" altLang="en-US" sz="1600" dirty="0"/>
              <a:t>자루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89" y="1556793"/>
            <a:ext cx="7400925" cy="42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52133"/>
            <a:ext cx="5688632" cy="998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5866"/>
          <a:stretch/>
        </p:blipFill>
        <p:spPr>
          <a:xfrm>
            <a:off x="1646324" y="5072886"/>
            <a:ext cx="6886116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연필은 자루 단위로만 살 수 있기 때문에 다른 계산 방법을 사용해야 함</a:t>
            </a:r>
            <a:r>
              <a:rPr lang="en-US" altLang="ko-KR" sz="1600" dirty="0"/>
              <a:t>, </a:t>
            </a:r>
            <a:r>
              <a:rPr lang="ko-KR" altLang="en-US" sz="1600" dirty="0"/>
              <a:t>몫과 나머지를 계산하는 산술 연산자</a:t>
            </a:r>
            <a:r>
              <a:rPr lang="en-US" altLang="ko-KR" sz="1600" dirty="0"/>
              <a:t>(//, %)</a:t>
            </a:r>
            <a:r>
              <a:rPr lang="ko-KR" altLang="en-US" sz="1600" dirty="0"/>
              <a:t>를 사용해서 다시 계산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몫과 나머지 계산 방법과 실행 순서에 맞게 전체 프로그램을 작성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결과 확인</a:t>
            </a: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72" y="1556793"/>
            <a:ext cx="7400925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601"/>
          <a:stretch/>
        </p:blipFill>
        <p:spPr>
          <a:xfrm>
            <a:off x="1607796" y="2730830"/>
            <a:ext cx="6996652" cy="110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948"/>
          <a:stretch/>
        </p:blipFill>
        <p:spPr>
          <a:xfrm>
            <a:off x="1614079" y="4093845"/>
            <a:ext cx="7008118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85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만약 시간당 두 배로 분열하는 박테리아 </a:t>
            </a:r>
            <a:r>
              <a:rPr lang="en-US" altLang="ko-KR" sz="1600" dirty="0"/>
              <a:t>100</a:t>
            </a:r>
            <a:r>
              <a:rPr lang="ko-KR" altLang="en-US" sz="1600" dirty="0"/>
              <a:t>개가 있다면</a:t>
            </a:r>
            <a:r>
              <a:rPr lang="en-US" altLang="ko-KR" sz="1600" dirty="0"/>
              <a:t>, </a:t>
            </a:r>
            <a:r>
              <a:rPr lang="ko-KR" altLang="en-US" sz="1600" dirty="0"/>
              <a:t>한 시간 후 </a:t>
            </a:r>
            <a:r>
              <a:rPr lang="en-US" altLang="ko-KR" sz="1600" dirty="0"/>
              <a:t>200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두 시간 후에는 </a:t>
            </a:r>
            <a:r>
              <a:rPr lang="en-US" altLang="ko-KR" sz="1600" dirty="0"/>
              <a:t>400</a:t>
            </a:r>
            <a:r>
              <a:rPr lang="ko-KR" altLang="en-US" sz="1600" dirty="0"/>
              <a:t>개로 증식</a:t>
            </a: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하루가 지나고 나면 박테리아 개체 수는 얼마로 늘어나 있을지 계산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  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5"/>
            <a:ext cx="7410450" cy="438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56993"/>
            <a:ext cx="4998720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3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시간</a:t>
            </a:r>
            <a:r>
              <a:rPr lang="en-US" altLang="ko-KR" sz="1600" dirty="0"/>
              <a:t>(x)</a:t>
            </a:r>
            <a:r>
              <a:rPr lang="ko-KR" altLang="en-US" sz="1600" dirty="0"/>
              <a:t>이 경과함에 따라 증식하는 개체 수에 대해 지수 </a:t>
            </a:r>
            <a:r>
              <a:rPr lang="ko-KR" altLang="en-US" sz="1600" dirty="0" err="1"/>
              <a:t>함수식</a:t>
            </a:r>
            <a:r>
              <a:rPr lang="ko-KR" altLang="en-US" sz="1600" dirty="0"/>
              <a:t> 생성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실행 순서에 맞게 전체 프로그램을 만들고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실행 결과 확인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3348"/>
          <a:stretch/>
        </p:blipFill>
        <p:spPr>
          <a:xfrm>
            <a:off x="1552623" y="2348881"/>
            <a:ext cx="7051826" cy="20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726"/>
          <a:stretch/>
        </p:blipFill>
        <p:spPr>
          <a:xfrm>
            <a:off x="1552623" y="4741169"/>
            <a:ext cx="705182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12000" y="1772817"/>
            <a:ext cx="7920000" cy="4684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12000" y="2307798"/>
            <a:ext cx="7920000" cy="40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12000" y="1772817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하나 더 알기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196176" y="1772817"/>
            <a:ext cx="3671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en-US" altLang="ko-KR" sz="1800" dirty="0"/>
              <a:t>format() </a:t>
            </a:r>
            <a:r>
              <a:rPr lang="ko-KR" altLang="en-US" sz="1800" dirty="0"/>
              <a:t>함수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539552" y="2359265"/>
            <a:ext cx="7992448" cy="40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숫자 데이터의 형식을 지정할 때 이용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2774616"/>
            <a:ext cx="7025640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0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60444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700" dirty="0"/>
              <a:t>세 명이 모여 피자를 주문</a:t>
            </a:r>
            <a:r>
              <a:rPr lang="en-US" altLang="ko-KR" sz="1700" dirty="0"/>
              <a:t>, </a:t>
            </a:r>
            <a:r>
              <a:rPr lang="ko-KR" altLang="en-US" sz="1700" dirty="0"/>
              <a:t>피자를 </a:t>
            </a:r>
            <a:r>
              <a:rPr lang="en-US" altLang="ko-KR" sz="1700" dirty="0"/>
              <a:t>2</a:t>
            </a:r>
            <a:r>
              <a:rPr lang="ko-KR" altLang="en-US" sz="1700" dirty="0"/>
              <a:t>판 주문한다면 한 사람당 몇 조각씩</a:t>
            </a:r>
            <a:r>
              <a:rPr lang="en-US" altLang="ko-KR" sz="1700" dirty="0"/>
              <a:t>?</a:t>
            </a: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 </a:t>
            </a: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실행 순서에 맞게 전체 프로그램을 만들고 저장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93" y="2496310"/>
            <a:ext cx="4937760" cy="1363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6119"/>
          <a:stretch/>
        </p:blipFill>
        <p:spPr>
          <a:xfrm>
            <a:off x="1617693" y="4384358"/>
            <a:ext cx="6840760" cy="1733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37" y="1567645"/>
            <a:ext cx="7381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0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추상화의 개념</a:t>
            </a:r>
            <a:r>
              <a:rPr lang="en-US" altLang="ko-KR" sz="2000" dirty="0" smtClean="0"/>
              <a:t>]</a:t>
            </a:r>
            <a:r>
              <a:rPr lang="ko-KR" altLang="en-US" sz="2000" dirty="0" smtClean="0"/>
              <a:t>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일상에서의 </a:t>
            </a:r>
            <a:r>
              <a:rPr lang="ko-KR" altLang="en-US" sz="1800" dirty="0"/>
              <a:t>추상화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45362-A393-4B1D-9D6F-4D60A634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16833"/>
            <a:ext cx="6686550" cy="20193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7C7843-00E9-4135-8034-F8316543A227}"/>
              </a:ext>
            </a:extLst>
          </p:cNvPr>
          <p:cNvGrpSpPr/>
          <p:nvPr/>
        </p:nvGrpSpPr>
        <p:grpSpPr>
          <a:xfrm>
            <a:off x="1115616" y="4170717"/>
            <a:ext cx="2167557" cy="2151964"/>
            <a:chOff x="780054" y="4055119"/>
            <a:chExt cx="1985962" cy="19716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6FC8435-6DF1-4B71-AAE2-350EA9DA7075}"/>
                </a:ext>
              </a:extLst>
            </p:cNvPr>
            <p:cNvSpPr/>
            <p:nvPr/>
          </p:nvSpPr>
          <p:spPr>
            <a:xfrm>
              <a:off x="1017183" y="5114925"/>
              <a:ext cx="1224564" cy="223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7F6CE6-61A6-4FFD-801A-57E2CFD31DE4}"/>
                </a:ext>
              </a:extLst>
            </p:cNvPr>
            <p:cNvSpPr/>
            <p:nvPr/>
          </p:nvSpPr>
          <p:spPr>
            <a:xfrm>
              <a:off x="2280028" y="5114925"/>
              <a:ext cx="89192" cy="228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68C8F6-7222-4236-AC37-B90E61320517}"/>
                </a:ext>
              </a:extLst>
            </p:cNvPr>
            <p:cNvSpPr/>
            <p:nvPr/>
          </p:nvSpPr>
          <p:spPr>
            <a:xfrm>
              <a:off x="2418140" y="5110158"/>
              <a:ext cx="89192" cy="228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구부러진 연결선 31">
              <a:extLst>
                <a:ext uri="{FF2B5EF4-FFF2-40B4-BE49-F238E27FC236}">
                  <a16:creationId xmlns:a16="http://schemas.microsoft.com/office/drawing/2014/main" id="{28ABEA17-9B71-4893-BAC6-4279F1333E58}"/>
                </a:ext>
              </a:extLst>
            </p:cNvPr>
            <p:cNvCxnSpPr/>
            <p:nvPr/>
          </p:nvCxnSpPr>
          <p:spPr>
            <a:xfrm rot="16200000" flipH="1">
              <a:off x="2081682" y="4659901"/>
              <a:ext cx="483245" cy="278868"/>
            </a:xfrm>
            <a:prstGeom prst="curvedConnector3">
              <a:avLst>
                <a:gd name="adj1" fmla="val 4113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구부러진 연결선 33">
              <a:extLst>
                <a:ext uri="{FF2B5EF4-FFF2-40B4-BE49-F238E27FC236}">
                  <a16:creationId xmlns:a16="http://schemas.microsoft.com/office/drawing/2014/main" id="{994707EA-308E-427A-BCC6-0D4FFC25A2F6}"/>
                </a:ext>
              </a:extLst>
            </p:cNvPr>
            <p:cNvCxnSpPr/>
            <p:nvPr/>
          </p:nvCxnSpPr>
          <p:spPr>
            <a:xfrm rot="16200000" flipH="1">
              <a:off x="1906528" y="4622859"/>
              <a:ext cx="483245" cy="352950"/>
            </a:xfrm>
            <a:prstGeom prst="curvedConnector3">
              <a:avLst>
                <a:gd name="adj1" fmla="val 70696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&quot;없음&quot; 기호 49">
              <a:extLst>
                <a:ext uri="{FF2B5EF4-FFF2-40B4-BE49-F238E27FC236}">
                  <a16:creationId xmlns:a16="http://schemas.microsoft.com/office/drawing/2014/main" id="{9DBE59D0-FB35-4140-9BC4-7960BD57B2A6}"/>
                </a:ext>
              </a:extLst>
            </p:cNvPr>
            <p:cNvSpPr/>
            <p:nvPr/>
          </p:nvSpPr>
          <p:spPr>
            <a:xfrm>
              <a:off x="780054" y="4055119"/>
              <a:ext cx="1985962" cy="1971675"/>
            </a:xfrm>
            <a:prstGeom prst="noSmoking">
              <a:avLst>
                <a:gd name="adj" fmla="val 656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그래픽 20" descr="전기 카">
            <a:extLst>
              <a:ext uri="{FF2B5EF4-FFF2-40B4-BE49-F238E27FC236}">
                <a16:creationId xmlns:a16="http://schemas.microsoft.com/office/drawing/2014/main" id="{47F07E31-1ED4-4201-99A5-B8E0A255D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26922" y="4252562"/>
            <a:ext cx="1988273" cy="1988273"/>
          </a:xfrm>
          <a:prstGeom prst="rect">
            <a:avLst/>
          </a:prstGeom>
        </p:spPr>
      </p:pic>
      <p:pic>
        <p:nvPicPr>
          <p:cNvPr id="14" name="그래픽 22" descr="홈">
            <a:extLst>
              <a:ext uri="{FF2B5EF4-FFF2-40B4-BE49-F238E27FC236}">
                <a16:creationId xmlns:a16="http://schemas.microsoft.com/office/drawing/2014/main" id="{F0F0B57A-E718-4DEF-AEA1-AA0D9888D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12160" y="4442344"/>
            <a:ext cx="1608711" cy="16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60444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내년도 장학금을 타려면 올해 학점 평균은 </a:t>
            </a:r>
            <a:r>
              <a:rPr lang="en-US" altLang="ko-KR" sz="1600" dirty="0"/>
              <a:t>3.0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봉사시간은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시간 이상 필요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 </a:t>
            </a:r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장학금을 받는 조건은 학점 평균과 </a:t>
            </a:r>
            <a:r>
              <a:rPr lang="ko-KR" altLang="en-US" sz="1600" dirty="0" err="1"/>
              <a:t>봉사시간이</a:t>
            </a:r>
            <a:r>
              <a:rPr lang="ko-KR" altLang="en-US" sz="1600" dirty="0"/>
              <a:t> 모두 정해진 기준 이상이어야 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비교 </a:t>
            </a:r>
            <a:r>
              <a:rPr lang="ko-KR" altLang="en-US" sz="1600" dirty="0" err="1"/>
              <a:t>연산식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개를 논리 연산자 </a:t>
            </a:r>
            <a:r>
              <a:rPr lang="en-US" altLang="ko-KR" sz="1600" dirty="0"/>
              <a:t>and</a:t>
            </a:r>
            <a:r>
              <a:rPr lang="ko-KR" altLang="en-US" sz="1600" dirty="0"/>
              <a:t>로 결합 </a:t>
            </a: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41165"/>
            <a:ext cx="7391400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60" y="2549277"/>
            <a:ext cx="4960620" cy="1226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60" y="4797153"/>
            <a:ext cx="6964680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14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문제의 조건식에 맞게 프로그램을 만들고 저장</a:t>
            </a: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971550" lvl="3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결과 확인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5" y="1490615"/>
            <a:ext cx="7391400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420"/>
          <a:stretch/>
        </p:blipFill>
        <p:spPr>
          <a:xfrm>
            <a:off x="1576228" y="2480383"/>
            <a:ext cx="7028220" cy="1809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284"/>
          <a:stretch/>
        </p:blipFill>
        <p:spPr>
          <a:xfrm>
            <a:off x="1603841" y="4761178"/>
            <a:ext cx="7010469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7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연산자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연산자의 활용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12000" y="1772817"/>
            <a:ext cx="7920000" cy="4684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12000" y="2307798"/>
            <a:ext cx="7920000" cy="40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12000" y="1772817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하나 더 알기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196176" y="1772817"/>
            <a:ext cx="367196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주석의 이용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539552" y="2359265"/>
            <a:ext cx="7992448" cy="40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프로그램을 작성할 때 참고할 사항이나 필요한 설명을 자유롭게 기술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주석은 ‘</a:t>
            </a:r>
            <a:r>
              <a:rPr lang="en-US" altLang="ko-KR" sz="1600" dirty="0"/>
              <a:t># ’ </a:t>
            </a:r>
            <a:r>
              <a:rPr lang="ko-KR" altLang="en-US" sz="1600" dirty="0"/>
              <a:t>기호부터 그 줄의 마지막 </a:t>
            </a:r>
            <a:r>
              <a:rPr lang="ko-KR" altLang="en-US" sz="1600" dirty="0" err="1"/>
              <a:t>내용까지에</a:t>
            </a:r>
            <a:r>
              <a:rPr lang="ko-KR" altLang="en-US" sz="1600" dirty="0"/>
              <a:t> 해당하고</a:t>
            </a:r>
            <a:r>
              <a:rPr lang="en-US" altLang="ko-KR" sz="1600" dirty="0"/>
              <a:t>, </a:t>
            </a:r>
            <a:r>
              <a:rPr lang="ko-KR" altLang="en-US" sz="1600" dirty="0"/>
              <a:t>프로그램 실행에서 제외되는 부분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주석을 여러 행에 나누어 작성하려면 큰따옴표나 작은따옴표 </a:t>
            </a:r>
            <a:r>
              <a:rPr lang="en-US" altLang="ko-KR" sz="1600" dirty="0"/>
              <a:t>3</a:t>
            </a:r>
            <a:r>
              <a:rPr lang="ko-KR" altLang="en-US" sz="1600"/>
              <a:t>개</a:t>
            </a:r>
            <a:r>
              <a:rPr lang="en-US" altLang="ko-KR" sz="1600" smtClean="0"/>
              <a:t>(‘’‘, “”“)</a:t>
            </a:r>
            <a:r>
              <a:rPr lang="ko-KR" altLang="en-US" sz="1600" dirty="0"/>
              <a:t>를 이용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편집기에서는 단축키를 이용해서 주석 기호</a:t>
            </a:r>
            <a:r>
              <a:rPr lang="en-US" altLang="ko-KR" sz="1600" dirty="0"/>
              <a:t>(##)</a:t>
            </a:r>
            <a:r>
              <a:rPr lang="ko-KR" altLang="en-US" sz="1600" dirty="0"/>
              <a:t>를 자동으로 붙일 수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주석 처리할 문장을 선택하고 </a:t>
            </a:r>
            <a:r>
              <a:rPr lang="en-US" altLang="ko-KR" sz="1600" dirty="0"/>
              <a:t>Alt + 3 / </a:t>
            </a:r>
            <a:r>
              <a:rPr lang="ko-KR" altLang="en-US" sz="1600" dirty="0"/>
              <a:t>제거하는 단축키는 </a:t>
            </a:r>
            <a:r>
              <a:rPr lang="en-US" altLang="ko-KR" sz="1600" dirty="0"/>
              <a:t>Alt + 4</a:t>
            </a: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941169"/>
            <a:ext cx="6743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75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83" y="3885629"/>
            <a:ext cx="31718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800" b="1">
                <a:cs typeface="Arial" panose="020B0604020202020204" pitchFamily="34" charset="0"/>
              </a:rPr>
              <a:t>[</a:t>
            </a:r>
            <a:r>
              <a:rPr lang="en-US" altLang="ko-KR" sz="1800" b="1" smtClean="0">
                <a:solidFill>
                  <a:srgbClr val="C00000"/>
                </a:solidFill>
                <a:cs typeface="Arial" panose="020B0604020202020204" pitchFamily="34" charset="0"/>
              </a:rPr>
              <a:t>P</a:t>
            </a:r>
            <a:r>
              <a:rPr lang="en-US" altLang="ko-KR" sz="1800" b="1" smtClean="0">
                <a:solidFill>
                  <a:srgbClr val="FF0000"/>
                </a:solidFill>
                <a:cs typeface="Arial" panose="020B0604020202020204" pitchFamily="34" charset="0"/>
              </a:rPr>
              <a:t>y</a:t>
            </a:r>
            <a:r>
              <a:rPr lang="en-US" altLang="ko-KR" sz="1800" b="1" smtClean="0">
                <a:solidFill>
                  <a:srgbClr val="FFC000"/>
                </a:solidFill>
                <a:cs typeface="Arial" panose="020B0604020202020204" pitchFamily="34" charset="0"/>
              </a:rPr>
              <a:t>t</a:t>
            </a:r>
            <a:r>
              <a:rPr lang="en-US" altLang="ko-KR" sz="1800" b="1" smtClean="0">
                <a:solidFill>
                  <a:srgbClr val="92D050"/>
                </a:solidFill>
                <a:cs typeface="Arial" panose="020B0604020202020204" pitchFamily="34" charset="0"/>
              </a:rPr>
              <a:t>h</a:t>
            </a:r>
            <a:r>
              <a:rPr lang="en-US" altLang="ko-KR" sz="1800" b="1" smtClean="0">
                <a:solidFill>
                  <a:srgbClr val="00B050"/>
                </a:solidFill>
                <a:cs typeface="Arial" panose="020B0604020202020204" pitchFamily="34" charset="0"/>
              </a:rPr>
              <a:t>o</a:t>
            </a:r>
            <a:r>
              <a:rPr lang="en-US" altLang="ko-KR" sz="1800" b="1" smtClean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2000" b="1" smtClean="0">
                <a:cs typeface="Arial" panose="020B0604020202020204" pitchFamily="34" charset="0"/>
              </a:rPr>
              <a:t> </a:t>
            </a:r>
            <a:r>
              <a:rPr lang="ko-KR" alt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거스름 돈 반환 최소화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596" y="1484784"/>
            <a:ext cx="7596844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키보드로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다음을 입력받아</a:t>
            </a: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청구한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받은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</a:p>
          <a:p>
            <a:pPr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다음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내용을 출력하는 프로그램을 완성하시오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0" lvl="1" indent="-285750">
              <a:lnSpc>
                <a:spcPct val="150000"/>
              </a:lnSpc>
              <a:buClr>
                <a:srgbClr val="3C479D"/>
              </a:buClr>
            </a:pP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5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단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거스름 돈은 최소 개수가 되도록 하시오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거스름 총 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금액 </a:t>
            </a: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:   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500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%d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5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276062"/>
            <a:ext cx="3171825" cy="3190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800" b="1">
                <a:cs typeface="Arial" panose="020B0604020202020204" pitchFamily="34" charset="0"/>
              </a:rPr>
              <a:t>[</a:t>
            </a:r>
            <a:r>
              <a:rPr lang="en-US" altLang="ko-KR" sz="1800" b="1" smtClean="0">
                <a:solidFill>
                  <a:srgbClr val="C00000"/>
                </a:solidFill>
                <a:cs typeface="Arial" panose="020B0604020202020204" pitchFamily="34" charset="0"/>
              </a:rPr>
              <a:t>P</a:t>
            </a:r>
            <a:r>
              <a:rPr lang="en-US" altLang="ko-KR" sz="1800" b="1" smtClean="0">
                <a:solidFill>
                  <a:srgbClr val="FF0000"/>
                </a:solidFill>
                <a:cs typeface="Arial" panose="020B0604020202020204" pitchFamily="34" charset="0"/>
              </a:rPr>
              <a:t>y</a:t>
            </a:r>
            <a:r>
              <a:rPr lang="en-US" altLang="ko-KR" sz="1800" b="1" smtClean="0">
                <a:solidFill>
                  <a:srgbClr val="FFC000"/>
                </a:solidFill>
                <a:cs typeface="Arial" panose="020B0604020202020204" pitchFamily="34" charset="0"/>
              </a:rPr>
              <a:t>t</a:t>
            </a:r>
            <a:r>
              <a:rPr lang="en-US" altLang="ko-KR" sz="1800" b="1" smtClean="0">
                <a:solidFill>
                  <a:srgbClr val="92D050"/>
                </a:solidFill>
                <a:cs typeface="Arial" panose="020B0604020202020204" pitchFamily="34" charset="0"/>
              </a:rPr>
              <a:t>h</a:t>
            </a:r>
            <a:r>
              <a:rPr lang="en-US" altLang="ko-KR" sz="1800" b="1" smtClean="0">
                <a:solidFill>
                  <a:srgbClr val="00B050"/>
                </a:solidFill>
                <a:cs typeface="Arial" panose="020B0604020202020204" pitchFamily="34" charset="0"/>
              </a:rPr>
              <a:t>o</a:t>
            </a:r>
            <a:r>
              <a:rPr lang="en-US" altLang="ko-KR" sz="1800" b="1" smtClean="0">
                <a:solidFill>
                  <a:srgbClr val="0070C0"/>
                </a:solidFill>
                <a:cs typeface="Arial" panose="020B0604020202020204" pitchFamily="34" charset="0"/>
              </a:rPr>
              <a:t>n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2000" b="1" smtClean="0">
                <a:cs typeface="Arial" panose="020B0604020202020204" pitchFamily="34" charset="0"/>
              </a:rPr>
              <a:t> </a:t>
            </a:r>
            <a:r>
              <a:rPr lang="ko-KR" alt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거스름 돈 반환 최소화</a:t>
            </a:r>
            <a:r>
              <a:rPr lang="en-US" altLang="ko-KR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8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596" y="1484784"/>
            <a:ext cx="7596844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키보드로 금액을 입력받아 반환 할 화패별로 반화 수 출력</a:t>
            </a: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청구한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받은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  <a:endParaRPr lang="en-US" altLang="ko-KR" sz="15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거스름 총 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금액 </a:t>
            </a: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:   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500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%d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5596" y="3664355"/>
            <a:ext cx="4464496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totwon = </a:t>
            </a:r>
            <a:r>
              <a:rPr lang="en-US" altLang="ko-KR" sz="1600">
                <a:solidFill>
                  <a:srgbClr val="1750EB"/>
                </a:solidFill>
                <a:ea typeface="맑은 고딕" panose="020B0503020000020004" pitchFamily="50" charset="-127"/>
              </a:rPr>
              <a:t>0</a:t>
            </a:r>
            <a:endParaRPr lang="en-US" altLang="ko-KR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inwon = </a:t>
            </a:r>
            <a:r>
              <a:rPr lang="en-US" altLang="ko-KR" sz="1600">
                <a:solidFill>
                  <a:srgbClr val="1750EB"/>
                </a:solidFill>
                <a:ea typeface="맑은 고딕" panose="020B0503020000020004" pitchFamily="50" charset="-127"/>
              </a:rPr>
              <a:t>0</a:t>
            </a:r>
            <a:endParaRPr lang="en-US" altLang="ko-KR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outwon = </a:t>
            </a:r>
            <a:r>
              <a:rPr lang="en-US" altLang="ko-KR" sz="1600">
                <a:solidFill>
                  <a:srgbClr val="1750EB"/>
                </a:solidFill>
                <a:ea typeface="맑은 고딕" panose="020B0503020000020004" pitchFamily="50" charset="-127"/>
              </a:rPr>
              <a:t>0</a:t>
            </a:r>
            <a:endParaRPr lang="en-US" altLang="ko-KR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/>
            </a:r>
            <a:b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</a:br>
            <a:r>
              <a:rPr lang="en-US" altLang="ko-KR" sz="1600" smtClean="0">
                <a:solidFill>
                  <a:srgbClr val="080808"/>
                </a:solidFill>
                <a:ea typeface="맑은 고딕" panose="020B0503020000020004" pitchFamily="50" charset="-127"/>
              </a:rPr>
              <a:t>totwon 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= </a:t>
            </a:r>
            <a:r>
              <a:rPr lang="en-US" altLang="ko-KR" sz="1600">
                <a:solidFill>
                  <a:srgbClr val="000080"/>
                </a:solidFill>
                <a:ea typeface="맑은 고딕" panose="020B0503020000020004" pitchFamily="50" charset="-127"/>
              </a:rPr>
              <a:t>int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>
                <a:solidFill>
                  <a:srgbClr val="000080"/>
                </a:solidFill>
                <a:ea typeface="맑은 고딕" panose="020B0503020000020004" pitchFamily="50" charset="-127"/>
              </a:rPr>
              <a:t>input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"</a:t>
            </a:r>
            <a:r>
              <a:rPr lang="ko-KR" altLang="en-US" sz="1600" b="1">
                <a:solidFill>
                  <a:srgbClr val="008080"/>
                </a:solidFill>
                <a:ea typeface="맑은 고딕" panose="020B0503020000020004" pitchFamily="50" charset="-127"/>
              </a:rPr>
              <a:t>청구한 금액 입력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8080"/>
                </a:solidFill>
                <a:ea typeface="맑은 고딕" panose="020B0503020000020004" pitchFamily="50" charset="-127"/>
              </a:rPr>
              <a:t>원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)? "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))</a:t>
            </a:r>
            <a:endParaRPr lang="ko-KR" altLang="en-US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inwon = </a:t>
            </a:r>
            <a:r>
              <a:rPr lang="en-US" altLang="ko-KR" sz="1600">
                <a:solidFill>
                  <a:srgbClr val="000080"/>
                </a:solidFill>
                <a:ea typeface="맑은 고딕" panose="020B0503020000020004" pitchFamily="50" charset="-127"/>
              </a:rPr>
              <a:t>int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>
                <a:solidFill>
                  <a:srgbClr val="000080"/>
                </a:solidFill>
                <a:ea typeface="맑은 고딕" panose="020B0503020000020004" pitchFamily="50" charset="-127"/>
              </a:rPr>
              <a:t>input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"</a:t>
            </a:r>
            <a:r>
              <a:rPr lang="ko-KR" altLang="en-US" sz="1600" b="1">
                <a:solidFill>
                  <a:srgbClr val="008080"/>
                </a:solidFill>
                <a:ea typeface="맑은 고딕" panose="020B0503020000020004" pitchFamily="50" charset="-127"/>
              </a:rPr>
              <a:t>받은 금액 입력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600" b="1">
                <a:solidFill>
                  <a:srgbClr val="008080"/>
                </a:solidFill>
                <a:ea typeface="맑은 고딕" panose="020B0503020000020004" pitchFamily="50" charset="-127"/>
              </a:rPr>
              <a:t>원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)? "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))</a:t>
            </a:r>
            <a:endParaRPr lang="ko-KR" altLang="en-US" sz="1600">
              <a:solidFill>
                <a:srgbClr val="080808"/>
              </a:solidFill>
            </a:endParaRPr>
          </a:p>
          <a:p>
            <a:endParaRPr lang="ko-KR" altLang="en-US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outwon = inwon - totwon </a:t>
            </a:r>
            <a:r>
              <a:rPr lang="en-US" altLang="ko-KR" sz="1600" i="1">
                <a:solidFill>
                  <a:srgbClr val="8C8C8C"/>
                </a:solidFill>
                <a:ea typeface="맑은 고딕" panose="020B0503020000020004" pitchFamily="50" charset="-127"/>
              </a:rPr>
              <a:t>##</a:t>
            </a:r>
            <a:r>
              <a:rPr lang="ko-KR" altLang="en-US" sz="1600" i="1">
                <a:solidFill>
                  <a:srgbClr val="8C8C8C"/>
                </a:solidFill>
                <a:ea typeface="맑은 고딕" panose="020B0503020000020004" pitchFamily="50" charset="-127"/>
              </a:rPr>
              <a:t>거스를 금액</a:t>
            </a:r>
            <a:endParaRPr lang="ko-KR" altLang="en-US" sz="1600">
              <a:solidFill>
                <a:srgbClr val="080808"/>
              </a:solidFill>
            </a:endParaRPr>
          </a:p>
          <a:p>
            <a:r>
              <a:rPr lang="en-US" altLang="ko-KR" sz="1600">
                <a:solidFill>
                  <a:srgbClr val="000080"/>
                </a:solidFill>
                <a:ea typeface="맑은 고딕" panose="020B0503020000020004" pitchFamily="50" charset="-127"/>
              </a:rPr>
              <a:t>print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(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"</a:t>
            </a:r>
            <a:r>
              <a:rPr lang="ko-KR" altLang="en-US" sz="1600" b="1">
                <a:solidFill>
                  <a:srgbClr val="008080"/>
                </a:solidFill>
                <a:ea typeface="맑은 고딕" panose="020B0503020000020004" pitchFamily="50" charset="-127"/>
              </a:rPr>
              <a:t>거스름 총 금액</a:t>
            </a:r>
            <a:r>
              <a:rPr lang="ko-KR" altLang="en-US" sz="1600">
                <a:solidFill>
                  <a:srgbClr val="080808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b="1">
                <a:solidFill>
                  <a:srgbClr val="008080"/>
                </a:solidFill>
                <a:ea typeface="맑은 고딕" panose="020B0503020000020004" pitchFamily="50" charset="-127"/>
              </a:rPr>
              <a:t>: %d"</a:t>
            </a:r>
            <a:r>
              <a:rPr lang="en-US" altLang="ko-KR" sz="1600">
                <a:solidFill>
                  <a:srgbClr val="080808"/>
                </a:solidFill>
                <a:ea typeface="맑은 고딕" panose="020B0503020000020004" pitchFamily="50" charset="-127"/>
              </a:rPr>
              <a:t> %outwon</a:t>
            </a:r>
            <a:r>
              <a:rPr lang="en-US" altLang="ko-KR" sz="1600" smtClean="0">
                <a:solidFill>
                  <a:srgbClr val="080808"/>
                </a:solidFill>
                <a:ea typeface="맑은 고딕" panose="020B0503020000020004" pitchFamily="50" charset="-127"/>
              </a:rPr>
              <a:t>)</a:t>
            </a:r>
          </a:p>
          <a:p>
            <a:endParaRPr lang="en-US" altLang="ko-KR" sz="1600">
              <a:solidFill>
                <a:srgbClr val="080808"/>
              </a:solidFill>
              <a:effectLst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65595" y="6466937"/>
            <a:ext cx="2014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65000"/>
                  </a:schemeClr>
                </a:solidFill>
              </a:rPr>
              <a:t>Ch0</a:t>
            </a:r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</a:rPr>
              <a:t>4-CoinReturn00.py</a:t>
            </a:r>
            <a:endParaRPr lang="ko-KR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25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861048"/>
            <a:ext cx="3181350" cy="3009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>
                <a:solidFill>
                  <a:srgbClr val="3C479D"/>
                </a:solidFill>
              </a:rPr>
              <a:t>02. </a:t>
            </a:r>
            <a:r>
              <a:rPr lang="ko-KR" altLang="en-US"/>
              <a:t>변수의 개념과 활용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568952" cy="5544616"/>
          </a:xfrm>
        </p:spPr>
        <p:txBody>
          <a:bodyPr/>
          <a:lstStyle/>
          <a:p>
            <a:pPr marL="266700" lvl="1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2000" b="1" smtClean="0">
                <a:cs typeface="Arial" panose="020B0604020202020204" pitchFamily="34" charset="0"/>
              </a:rPr>
              <a:t>[</a:t>
            </a:r>
            <a:r>
              <a:rPr lang="ko-KR" altLang="en-US" sz="2000" b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과제</a:t>
            </a:r>
            <a:r>
              <a:rPr lang="en-US" altLang="ko-KR" sz="2000" b="1" smtClean="0">
                <a:cs typeface="Arial" panose="020B0604020202020204" pitchFamily="34" charset="0"/>
              </a:rPr>
              <a:t>]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거스름 돈 최소 개수 </a:t>
            </a:r>
            <a:r>
              <a:rPr lang="ko-KR" alt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계산 </a:t>
            </a:r>
            <a:r>
              <a:rPr lang="en-US" altLang="ko-KR" sz="18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화폐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개수가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0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이면 출력하지 </a:t>
            </a: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않음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</a:t>
            </a:r>
            <a:endParaRPr lang="en-US" altLang="ko-KR" sz="16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5596" y="1484784"/>
            <a:ext cx="7812868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키보드로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다음을 입력받아</a:t>
            </a:r>
            <a:endParaRPr lang="en-US" altLang="ko-KR" sz="16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청구한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받은 금액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)? </a:t>
            </a:r>
          </a:p>
          <a:p>
            <a:pPr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6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다음 </a:t>
            </a:r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내용을 출력하는 프로그램을 완성하시오</a:t>
            </a:r>
            <a:r>
              <a:rPr lang="en-US" altLang="ko-KR" sz="16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0" lvl="1" indent="-285750">
              <a:lnSpc>
                <a:spcPct val="150000"/>
              </a:lnSpc>
              <a:buClr>
                <a:srgbClr val="3C479D"/>
              </a:buClr>
            </a:pP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5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단</a:t>
            </a:r>
            <a:r>
              <a:rPr lang="en-US" altLang="ko-KR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거스름 돈은 최소 개수가 되도록 하시오</a:t>
            </a:r>
            <a:r>
              <a:rPr lang="en-US" altLang="ko-KR" sz="15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. (</a:t>
            </a:r>
            <a:r>
              <a:rPr lang="ko-KR" altLang="en-US" sz="1400">
                <a:solidFill>
                  <a:srgbClr val="0000FF"/>
                </a:solidFill>
                <a:cs typeface="Arial" panose="020B0604020202020204" pitchFamily="34" charset="0"/>
              </a:rPr>
              <a:t>화폐 개수가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0</a:t>
            </a:r>
            <a:r>
              <a:rPr lang="ko-KR" altLang="en-US" sz="1400">
                <a:solidFill>
                  <a:srgbClr val="0000FF"/>
                </a:solidFill>
                <a:cs typeface="Arial" panose="020B0604020202020204" pitchFamily="34" charset="0"/>
              </a:rPr>
              <a:t>이면 출력하지 </a:t>
            </a:r>
            <a:r>
              <a:rPr lang="ko-KR" altLang="en-US" sz="1400" smtClean="0">
                <a:solidFill>
                  <a:srgbClr val="0000FF"/>
                </a:solidFill>
                <a:cs typeface="Arial" panose="020B0604020202020204" pitchFamily="34" charset="0"/>
              </a:rPr>
              <a:t>않음</a:t>
            </a:r>
            <a:r>
              <a:rPr lang="en-US" altLang="ko-KR" sz="15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)</a:t>
            </a:r>
            <a:endParaRPr lang="en-US" altLang="ko-KR" sz="15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거스름 총 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금액 </a:t>
            </a: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:   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&gt;5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만원권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천원권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매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500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50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10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%d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</a:t>
            </a:r>
            <a:r>
              <a:rPr lang="ko-KR" altLang="en-US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원동전 </a:t>
            </a:r>
            <a:r>
              <a:rPr lang="en-US" altLang="ko-KR" sz="140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%d</a:t>
            </a:r>
            <a:r>
              <a:rPr lang="ko-KR" altLang="en-US" sz="14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개</a:t>
            </a:r>
            <a:endParaRPr lang="en-US" altLang="ko-KR" sz="140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12160" y="1772816"/>
            <a:ext cx="2346759" cy="6480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if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조건연산식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i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처리문장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9094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추상화의 개념 </a:t>
            </a:r>
            <a:endParaRPr lang="en-US" altLang="ko-KR" sz="20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smtClean="0"/>
              <a:t>추상화</a:t>
            </a:r>
            <a:r>
              <a:rPr lang="en-US" altLang="ko-KR" sz="1600" smtClean="0"/>
              <a:t>(</a:t>
            </a:r>
            <a:r>
              <a:rPr lang="en-US" altLang="ko-KR" sz="1600"/>
              <a:t>abstract</a:t>
            </a:r>
            <a:r>
              <a:rPr lang="en-US" altLang="ko-KR" sz="1600" smtClean="0"/>
              <a:t>)</a:t>
            </a:r>
            <a:r>
              <a:rPr lang="ko-KR" altLang="en-US" sz="1600" smtClean="0"/>
              <a:t>란 </a:t>
            </a:r>
            <a:r>
              <a:rPr lang="ko-KR" altLang="en-US" sz="1600" dirty="0"/>
              <a:t>복잡한 대상이나 상황을 간결하고 단순화하여 표현하는 과정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제어 추상화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순차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반복</a:t>
            </a:r>
            <a:r>
              <a:rPr lang="ko-KR" altLang="en-US" sz="1600" dirty="0"/>
              <a:t>과 같은 프로그램의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제어구조</a:t>
            </a:r>
            <a:r>
              <a:rPr lang="ko-KR" altLang="en-US" sz="1600" dirty="0"/>
              <a:t>를 나타낼 때 복잡한 과정을 생략하고 단순하게 </a:t>
            </a:r>
            <a:r>
              <a:rPr lang="ko-KR" altLang="en-US" sz="1600"/>
              <a:t>표현하는 </a:t>
            </a:r>
            <a:r>
              <a:rPr lang="ko-KR" altLang="en-US" sz="1600" smtClean="0"/>
              <a:t>방법</a:t>
            </a:r>
            <a:endParaRPr lang="en-US" altLang="ko-KR" sz="1600" smtClean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3356992"/>
            <a:ext cx="4896544" cy="32653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indent="-9525"/>
            <a:r>
              <a:rPr lang="en-US" altLang="ko-KR" sz="1300" b="1">
                <a:solidFill>
                  <a:schemeClr val="accent6">
                    <a:lumMod val="50000"/>
                  </a:schemeClr>
                </a:solidFill>
                <a:latin typeface="+mn-ea"/>
              </a:rPr>
              <a:t>while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True :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age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int(input("&lt;</a:t>
            </a:r>
            <a:r>
              <a:rPr lang="ko-KR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나이 입력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"))     </a:t>
            </a:r>
          </a:p>
          <a:p>
            <a:pPr marL="0" lvl="1" indent="-9525"/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print("</a:t>
            </a:r>
            <a:r>
              <a:rPr lang="ko-KR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아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~ %d</a:t>
            </a:r>
            <a:r>
              <a:rPr lang="ko-KR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살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..." % age)</a:t>
            </a:r>
          </a:p>
          <a:p>
            <a:pPr marL="0" lvl="1" indent="-9525"/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30</a:t>
            </a:r>
          </a:p>
          <a:p>
            <a:pPr marL="0" lvl="1" indent="-9525"/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print("</a:t>
            </a:r>
            <a:r>
              <a:rPr lang="ko-KR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나하고 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%d</a:t>
            </a:r>
            <a:r>
              <a:rPr lang="ko-KR" altLang="en-US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살 차이가 나네요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." % </a:t>
            </a:r>
            <a:r>
              <a:rPr lang="en-US" altLang="ko-KR" sz="1300" b="1">
                <a:solidFill>
                  <a:schemeClr val="accent6">
                    <a:lumMod val="50000"/>
                  </a:schemeClr>
                </a:solidFill>
                <a:latin typeface="+mn-ea"/>
              </a:rPr>
              <a:t>abs(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- 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age</a:t>
            </a:r>
            <a:r>
              <a:rPr lang="en-US" altLang="ko-KR" sz="1300" b="1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r>
              <a:rPr lang="en-US" altLang="ko-KR" sz="13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0" lvl="1" indent="-9525"/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 b="1">
                <a:solidFill>
                  <a:schemeClr val="accent6">
                    <a:lumMod val="50000"/>
                  </a:schemeClr>
                </a:solidFill>
                <a:latin typeface="+mn-ea"/>
              </a:rPr>
              <a:t>if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&gt; </a:t>
            </a:r>
            <a:r>
              <a:rPr lang="en-US" altLang="ko-KR" sz="1300" b="1" smtClean="0">
                <a:solidFill>
                  <a:srgbClr val="0000FF"/>
                </a:solidFill>
                <a:latin typeface="+mn-ea"/>
              </a:rPr>
              <a:t>age </a:t>
            </a:r>
            <a:r>
              <a:rPr lang="en-US" altLang="ko-KR" sz="13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endParaRPr lang="en-US" altLang="ko-KR" sz="13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print("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그럼 내가 위네요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 b="1">
                <a:solidFill>
                  <a:schemeClr val="accent6">
                    <a:lumMod val="50000"/>
                  </a:schemeClr>
                </a:solidFill>
                <a:latin typeface="+mn-ea"/>
              </a:rPr>
              <a:t>elif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300" b="1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&lt; </a:t>
            </a:r>
            <a:r>
              <a:rPr lang="en-US" altLang="ko-KR" sz="1300" b="1" smtClean="0">
                <a:solidFill>
                  <a:srgbClr val="0000FF"/>
                </a:solidFill>
                <a:latin typeface="+mn-ea"/>
              </a:rPr>
              <a:t>age </a:t>
            </a:r>
            <a:r>
              <a:rPr lang="en-US" altLang="ko-KR" sz="13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</a:t>
            </a:r>
            <a:endParaRPr lang="en-US" altLang="ko-KR" sz="13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print("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그럼 당신이 위네요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 b="1">
                <a:solidFill>
                  <a:schemeClr val="accent6">
                    <a:lumMod val="50000"/>
                  </a:schemeClr>
                </a:solidFill>
                <a:latin typeface="+mn-ea"/>
              </a:rPr>
              <a:t>else</a:t>
            </a:r>
            <a:r>
              <a:rPr lang="en-US" altLang="ko-KR" sz="13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print("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그럼 동갑이네요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input("&gt;&gt;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그만 하려면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입력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 ")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300">
                <a:solidFill>
                  <a:schemeClr val="accent6">
                    <a:lumMod val="50000"/>
                  </a:schemeClr>
                </a:solidFill>
                <a:latin typeface="+mn-ea"/>
              </a:rPr>
              <a:t>if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3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== 'x' </a:t>
            </a:r>
            <a:r>
              <a:rPr lang="en-US" altLang="ko-KR" sz="1300">
                <a:solidFill>
                  <a:schemeClr val="accent6">
                    <a:lumMod val="50000"/>
                  </a:schemeClr>
                </a:solidFill>
                <a:latin typeface="+mn-ea"/>
              </a:rPr>
              <a:t>or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3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== 'X' :</a:t>
            </a:r>
          </a:p>
          <a:p>
            <a:pPr marL="0" lvl="1" indent="-9525"/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</a:t>
            </a:r>
            <a:r>
              <a:rPr lang="en-US" altLang="ko-KR" sz="1300">
                <a:solidFill>
                  <a:schemeClr val="accent6">
                    <a:lumMod val="50000"/>
                  </a:schemeClr>
                </a:solidFill>
                <a:latin typeface="+mn-ea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13631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9846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추상화의 개념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제어 추상화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03" y="1771951"/>
            <a:ext cx="5328592" cy="4176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047" y="5937786"/>
            <a:ext cx="7375409" cy="5934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맑은 고딕" panose="020B0503020000020004" pitchFamily="50" charset="-127"/>
              </a:rPr>
              <a:t>오른쪽 알고리즘은 ‘한 층 </a:t>
            </a:r>
            <a:r>
              <a:rPr lang="ko-KR" altLang="en-US" sz="1600" dirty="0" err="1">
                <a:ea typeface="맑은 고딕" panose="020B0503020000020004" pitchFamily="50" charset="-127"/>
              </a:rPr>
              <a:t>올리기’라는</a:t>
            </a:r>
            <a:r>
              <a:rPr lang="ko-KR" altLang="en-US" sz="1600" dirty="0">
                <a:ea typeface="맑은 고딕" panose="020B0503020000020004" pitchFamily="50" charset="-127"/>
              </a:rPr>
              <a:t> 명령으로 간단하게 알고리즘을 표현</a:t>
            </a:r>
          </a:p>
        </p:txBody>
      </p:sp>
    </p:spTree>
    <p:extLst>
      <p:ext uri="{BB962C8B-B14F-4D97-AF65-F5344CB8AC3E}">
        <p14:creationId xmlns:p14="http://schemas.microsoft.com/office/powerpoint/2010/main" val="162419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9846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추상화의 개념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/>
              <a:t>제어 </a:t>
            </a:r>
            <a:r>
              <a:rPr lang="ko-KR" altLang="en-US" sz="1800" smtClean="0"/>
              <a:t>추상화 </a:t>
            </a:r>
            <a:r>
              <a:rPr lang="en-US" altLang="ko-KR" sz="1800" smtClean="0"/>
              <a:t>: </a:t>
            </a:r>
            <a:r>
              <a:rPr lang="ko-KR" altLang="en-US" sz="1800" smtClean="0"/>
              <a:t>함수 호출로</a:t>
            </a:r>
            <a:r>
              <a:rPr lang="en-US" altLang="ko-KR" sz="1800" smtClean="0"/>
              <a:t> </a:t>
            </a:r>
            <a:r>
              <a:rPr lang="ko-KR" altLang="en-US" sz="1800" smtClean="0"/>
              <a:t>추상화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endParaRPr lang="en-US" altLang="ko-KR" sz="1500" dirty="0"/>
          </a:p>
        </p:txBody>
      </p:sp>
      <p:sp>
        <p:nvSpPr>
          <p:cNvPr id="6" name="직사각형 5"/>
          <p:cNvSpPr/>
          <p:nvPr/>
        </p:nvSpPr>
        <p:spPr>
          <a:xfrm>
            <a:off x="971600" y="2132856"/>
            <a:ext cx="2952328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eaLnBrk="0" latinLnBrk="0" hangingPunct="0">
              <a:lnSpc>
                <a:spcPct val="150000"/>
              </a:lnSpc>
            </a:pPr>
            <a:r>
              <a:rPr kumimoji="0" lang="ko-KR" altLang="ko-KR" sz="1400">
                <a:solidFill>
                  <a:srgbClr val="0033B3"/>
                </a:solidFill>
                <a:latin typeface="Arial Unicode MS" panose="020B0604020202020204" pitchFamily="50" charset="-127"/>
                <a:ea typeface="JetBrains Mono"/>
              </a:rPr>
              <a:t>def </a:t>
            </a:r>
            <a:r>
              <a:rPr kumimoji="0" lang="en-US" altLang="ko-KR" sz="1400" smtClean="0">
                <a:solidFill>
                  <a:srgbClr val="000000"/>
                </a:solidFill>
                <a:latin typeface="Arial Unicode MS" panose="020B0604020202020204" pitchFamily="50" charset="-127"/>
                <a:ea typeface="JetBrains Mono"/>
              </a:rPr>
              <a:t>compare</a:t>
            </a:r>
            <a:r>
              <a:rPr kumimoji="0" lang="ko-KR" altLang="ko-KR" sz="1400" smtClean="0">
                <a:solidFill>
                  <a:srgbClr val="000000"/>
                </a:solidFill>
                <a:latin typeface="Arial Unicode MS" panose="020B0604020202020204" pitchFamily="50" charset="-127"/>
                <a:ea typeface="JetBrains Mono"/>
              </a:rPr>
              <a:t>_age</a:t>
            </a:r>
            <a:r>
              <a:rPr kumimoji="0" lang="ko-KR" altLang="ko-KR" sz="1400" smtClean="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(myage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, age) :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>
                <a:solidFill>
                  <a:srgbClr val="0033B3"/>
                </a:solidFill>
                <a:latin typeface="Arial Unicode MS" panose="020B0604020202020204" pitchFamily="50" charset="-127"/>
                <a:ea typeface="JetBrains Mono"/>
              </a:rPr>
              <a:t>if 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myage &gt; age :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>
                <a:solidFill>
                  <a:srgbClr val="000080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1">
                <a:solidFill>
                  <a:srgbClr val="008080"/>
                </a:solidFill>
                <a:latin typeface="맑은 고딕" panose="020B0503020000020004" pitchFamily="50" charset="-127"/>
              </a:rPr>
              <a:t>그럼 내가 위네요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>
                <a:solidFill>
                  <a:srgbClr val="0033B3"/>
                </a:solidFill>
                <a:latin typeface="Arial Unicode MS" panose="020B0604020202020204" pitchFamily="50" charset="-127"/>
                <a:ea typeface="JetBrains Mono"/>
              </a:rPr>
              <a:t>elif 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myage &lt; age :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>
                <a:solidFill>
                  <a:srgbClr val="000080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1">
                <a:solidFill>
                  <a:srgbClr val="008080"/>
                </a:solidFill>
                <a:latin typeface="맑은 고딕" panose="020B0503020000020004" pitchFamily="50" charset="-127"/>
              </a:rPr>
              <a:t>그럼 당신이 위네요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>
                <a:solidFill>
                  <a:srgbClr val="0033B3"/>
                </a:solidFill>
                <a:latin typeface="Arial Unicode MS" panose="020B0604020202020204" pitchFamily="50" charset="-127"/>
                <a:ea typeface="JetBrains Mono"/>
              </a:rPr>
              <a:t>else 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:</a:t>
            </a:r>
            <a:b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>
                <a:solidFill>
                  <a:srgbClr val="000080"/>
                </a:solidFill>
                <a:latin typeface="Arial Unicode MS" panose="020B0604020202020204" pitchFamily="50" charset="-127"/>
                <a:ea typeface="JetBrains Mono"/>
              </a:rPr>
              <a:t>print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1">
                <a:solidFill>
                  <a:srgbClr val="008080"/>
                </a:solidFill>
                <a:latin typeface="맑은 고딕" panose="020B0503020000020004" pitchFamily="50" charset="-127"/>
              </a:rPr>
              <a:t>그럼 동갑이네요</a:t>
            </a:r>
            <a:r>
              <a:rPr kumimoji="0" lang="ko-KR" altLang="ko-KR" sz="1400" b="1">
                <a:solidFill>
                  <a:srgbClr val="008080"/>
                </a:solidFill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>
                <a:solidFill>
                  <a:srgbClr val="080808"/>
                </a:solidFill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3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24716" y="2132855"/>
            <a:ext cx="4896544" cy="43421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indent="-9525"/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while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True :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age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int(input("&lt;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나이 입력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 "))     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print("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아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~ %d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살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..." % age)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30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print("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나하고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%d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살 차이가 나네요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" %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abs(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myage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-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age</a:t>
            </a:r>
            <a:r>
              <a:rPr lang="en-US" altLang="ko-KR" sz="140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 marL="0" lvl="1" indent="-9525"/>
            <a:r>
              <a:rPr lang="en-US" altLang="ko-KR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''‘</a:t>
            </a:r>
          </a:p>
          <a:p>
            <a:pPr marL="0" lvl="1" indent="-9525"/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    if 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myage &gt; </a:t>
            </a:r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age :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        print("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그럼 내가 위네요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    elif myage &lt; </a:t>
            </a:r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age :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marL="0" lvl="1" indent="-9525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        print("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그럼 당신이 위네요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    else :</a:t>
            </a:r>
          </a:p>
          <a:p>
            <a:pPr marL="0" lvl="1" indent="-9525"/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        print("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그럼 동갑이네요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+mn-ea"/>
              </a:rPr>
              <a:t>.")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''‘</a:t>
            </a:r>
          </a:p>
          <a:p>
            <a:pPr marL="0" lvl="1" indent="-9525"/>
            <a:r>
              <a:rPr kumimoji="0" lang="en-US" altLang="ko-KR" sz="1400" smtClean="0">
                <a:solidFill>
                  <a:srgbClr val="000000"/>
                </a:solidFill>
                <a:latin typeface="+mn-ea"/>
              </a:rPr>
              <a:t>     </a:t>
            </a:r>
            <a:r>
              <a:rPr kumimoji="0" lang="en-US" altLang="ko-KR" sz="1400" smtClean="0">
                <a:solidFill>
                  <a:srgbClr val="C00000"/>
                </a:solidFill>
                <a:latin typeface="+mn-ea"/>
              </a:rPr>
              <a:t> </a:t>
            </a:r>
            <a:r>
              <a:rPr kumimoji="0" lang="ko-KR" altLang="ko-KR" sz="1400" smtClean="0">
                <a:solidFill>
                  <a:srgbClr val="C00000"/>
                </a:solidFill>
                <a:latin typeface="+mn-ea"/>
              </a:rPr>
              <a:t>c</a:t>
            </a:r>
            <a:r>
              <a:rPr kumimoji="0" lang="en-US" altLang="ko-KR" sz="1400" smtClean="0">
                <a:solidFill>
                  <a:srgbClr val="C00000"/>
                </a:solidFill>
                <a:latin typeface="+mn-ea"/>
              </a:rPr>
              <a:t>ompare</a:t>
            </a:r>
            <a:r>
              <a:rPr kumimoji="0" lang="ko-KR" altLang="ko-KR" sz="1400" smtClean="0">
                <a:solidFill>
                  <a:srgbClr val="C00000"/>
                </a:solidFill>
                <a:latin typeface="+mn-ea"/>
              </a:rPr>
              <a:t>_age(myage</a:t>
            </a:r>
            <a:r>
              <a:rPr kumimoji="0" lang="ko-KR" altLang="ko-KR" sz="1400">
                <a:solidFill>
                  <a:srgbClr val="C00000"/>
                </a:solidFill>
                <a:latin typeface="+mn-ea"/>
              </a:rPr>
              <a:t>, age</a:t>
            </a:r>
            <a:r>
              <a:rPr kumimoji="0" lang="ko-KR" altLang="ko-KR" sz="1400" smtClean="0">
                <a:solidFill>
                  <a:srgbClr val="C00000"/>
                </a:solidFill>
                <a:latin typeface="+mn-ea"/>
              </a:rPr>
              <a:t>)</a:t>
            </a:r>
            <a:endParaRPr kumimoji="0" lang="en-US" altLang="ko-KR" sz="1400" smtClean="0">
              <a:solidFill>
                <a:srgbClr val="C00000"/>
              </a:solidFill>
              <a:latin typeface="+mn-ea"/>
            </a:endParaRPr>
          </a:p>
          <a:p>
            <a:pPr marL="0" lvl="1" indent="-9525"/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input("&gt;&gt;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그만 하려면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입력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 ")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if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== 'x'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or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400">
                <a:solidFill>
                  <a:srgbClr val="0000FF"/>
                </a:solidFill>
                <a:latin typeface="+mn-ea"/>
              </a:rPr>
              <a:t>yn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== 'X' :</a:t>
            </a:r>
          </a:p>
          <a:p>
            <a:pPr marL="0" lvl="1" indent="-9525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</a:t>
            </a:r>
            <a:r>
              <a:rPr lang="en-US" altLang="ko-KR" sz="1400">
                <a:solidFill>
                  <a:schemeClr val="accent6">
                    <a:lumMod val="50000"/>
                  </a:schemeClr>
                </a:solidFill>
                <a:latin typeface="+mn-ea"/>
              </a:rPr>
              <a:t>break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00513" y="6520438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65000"/>
                  </a:schemeClr>
                </a:solidFill>
              </a:rPr>
              <a:t>Ch0</a:t>
            </a:r>
            <a:r>
              <a:rPr lang="en-US" altLang="ko-KR" sz="1400" smtClean="0">
                <a:solidFill>
                  <a:schemeClr val="bg1">
                    <a:lumMod val="65000"/>
                  </a:schemeClr>
                </a:solidFill>
              </a:rPr>
              <a:t>4-Abstract.py</a:t>
            </a:r>
            <a:endParaRPr lang="ko-KR" altLang="en-US" sz="14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3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추상화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추상화의 개념 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800" dirty="0"/>
              <a:t>데이터 추상화</a:t>
            </a: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문제해결을 위해 필요한 데이터를 파악하고 중요한 정보 요소만 구조화시키는 방법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580645"/>
            <a:ext cx="4032448" cy="20395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23" y="4797152"/>
            <a:ext cx="680085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81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13246</TotalTime>
  <Words>2613</Words>
  <Application>Microsoft Office PowerPoint</Application>
  <PresentationFormat>화면 슬라이드 쇼(4:3)</PresentationFormat>
  <Paragraphs>516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Adobe Kaiti Std R</vt:lpstr>
      <vt:lpstr>Arial Unicode MS</vt:lpstr>
      <vt:lpstr>HY견고딕</vt:lpstr>
      <vt:lpstr>JetBrains Mono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04. 연산</vt:lpstr>
      <vt:lpstr>PowerPoint 프레젠테이션</vt:lpstr>
      <vt:lpstr>PowerPoint 프레젠테이션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01. 추상화</vt:lpstr>
      <vt:lpstr>PowerPoint 프레젠테이션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변수의 개념과 활용</vt:lpstr>
      <vt:lpstr>02. 연산자</vt:lpstr>
      <vt:lpstr>02. 연산자</vt:lpstr>
      <vt:lpstr>02. 연산자</vt:lpstr>
      <vt:lpstr>02. 연산자</vt:lpstr>
      <vt:lpstr>02. 연산자</vt:lpstr>
      <vt:lpstr>02. 변수의 개념과 활용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변수의 개념과 활용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연산자</vt:lpstr>
      <vt:lpstr>02. 변수의 개념과 활용</vt:lpstr>
      <vt:lpstr>02. 변수의 개념과 활용</vt:lpstr>
      <vt:lpstr>02. 변수의 개념과 활용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1311</cp:revision>
  <dcterms:created xsi:type="dcterms:W3CDTF">2012-07-11T10:23:22Z</dcterms:created>
  <dcterms:modified xsi:type="dcterms:W3CDTF">2023-03-27T09:26:13Z</dcterms:modified>
</cp:coreProperties>
</file>